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ermanent Marker" charset="1" panose="02000000000000000000"/>
      <p:regular r:id="rId24"/>
    </p:embeddedFont>
    <p:embeddedFont>
      <p:font typeface="Garet Bold" charset="1" panose="00000000000000000000"/>
      <p:regular r:id="rId25"/>
    </p:embeddedFont>
    <p:embeddedFont>
      <p:font typeface="Bernoru" charset="1" panose="00000A00000000000000"/>
      <p:regular r:id="rId26"/>
    </p:embeddedFont>
    <p:embeddedFont>
      <p:font typeface="Garet" charset="1" panose="00000000000000000000"/>
      <p:regular r:id="rId27"/>
    </p:embeddedFont>
    <p:embeddedFont>
      <p:font typeface="Liberation Sans Bold" charset="1" panose="020B0704020202020204"/>
      <p:regular r:id="rId28"/>
    </p:embeddedFont>
    <p:embeddedFont>
      <p:font typeface="Liberation Sans" charset="1" panose="020B0604020202020204"/>
      <p:regular r:id="rId29"/>
    </p:embeddedFont>
    <p:embeddedFont>
      <p:font typeface="Aileron Ultra-Bold" charset="1" panose="00000A00000000000000"/>
      <p:regular r:id="rId30"/>
    </p:embeddedFont>
    <p:embeddedFont>
      <p:font typeface="Aileron Bold" charset="1" panose="00000800000000000000"/>
      <p:regular r:id="rId31"/>
    </p:embeddedFont>
    <p:embeddedFont>
      <p:font typeface="Aileron" charset="1" panose="00000500000000000000"/>
      <p:regular r:id="rId32"/>
    </p:embeddedFont>
    <p:embeddedFont>
      <p:font typeface="League Spartan" charset="1" panose="00000800000000000000"/>
      <p:regular r:id="rId33"/>
    </p:embeddedFont>
    <p:embeddedFont>
      <p:font typeface="Canva Sans Bold" charset="1" panose="020B0803030501040103"/>
      <p:regular r:id="rId34"/>
    </p:embeddedFont>
    <p:embeddedFont>
      <p:font typeface="Canva Sans" charset="1" panose="020B0503030501040103"/>
      <p:regular r:id="rId35"/>
    </p:embeddedFont>
    <p:embeddedFont>
      <p:font typeface="Playwrite US Modern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4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40.png" Type="http://schemas.openxmlformats.org/officeDocument/2006/relationships/image"/><Relationship Id="rId17" Target="../media/image41.svg" Type="http://schemas.openxmlformats.org/officeDocument/2006/relationships/image"/><Relationship Id="rId18" Target="../media/image42.png" Type="http://schemas.openxmlformats.org/officeDocument/2006/relationships/image"/><Relationship Id="rId19" Target="../media/image43.svg" Type="http://schemas.openxmlformats.org/officeDocument/2006/relationships/image"/><Relationship Id="rId2" Target="../media/image26.png" Type="http://schemas.openxmlformats.org/officeDocument/2006/relationships/image"/><Relationship Id="rId20" Target="../media/image44.png" Type="http://schemas.openxmlformats.org/officeDocument/2006/relationships/image"/><Relationship Id="rId21" Target="../media/image45.svg" Type="http://schemas.openxmlformats.org/officeDocument/2006/relationships/image"/><Relationship Id="rId22" Target="../media/image46.png" Type="http://schemas.openxmlformats.org/officeDocument/2006/relationships/image"/><Relationship Id="rId23" Target="../media/image47.svg" Type="http://schemas.openxmlformats.org/officeDocument/2006/relationships/image"/><Relationship Id="rId24" Target="../media/image48.png" Type="http://schemas.openxmlformats.org/officeDocument/2006/relationships/image"/><Relationship Id="rId25" Target="../media/image49.svg" Type="http://schemas.openxmlformats.org/officeDocument/2006/relationships/image"/><Relationship Id="rId26" Target="../media/image50.png" Type="http://schemas.openxmlformats.org/officeDocument/2006/relationships/image"/><Relationship Id="rId27" Target="../media/image51.svg" Type="http://schemas.openxmlformats.org/officeDocument/2006/relationships/image"/><Relationship Id="rId28" Target="../media/image52.png" Type="http://schemas.openxmlformats.org/officeDocument/2006/relationships/image"/><Relationship Id="rId29" Target="../media/image53.svg" Type="http://schemas.openxmlformats.org/officeDocument/2006/relationships/image"/><Relationship Id="rId3" Target="../media/image27.svg" Type="http://schemas.openxmlformats.org/officeDocument/2006/relationships/image"/><Relationship Id="rId30" Target="../media/image54.png" Type="http://schemas.openxmlformats.org/officeDocument/2006/relationships/image"/><Relationship Id="rId31" Target="../media/image55.svg" Type="http://schemas.openxmlformats.org/officeDocument/2006/relationships/image"/><Relationship Id="rId32" Target="../media/image56.png" Type="http://schemas.openxmlformats.org/officeDocument/2006/relationships/image"/><Relationship Id="rId33" Target="../media/image57.svg" Type="http://schemas.openxmlformats.org/officeDocument/2006/relationships/image"/><Relationship Id="rId34" Target="../media/image58.png" Type="http://schemas.openxmlformats.org/officeDocument/2006/relationships/image"/><Relationship Id="rId35" Target="../media/image59.svg" Type="http://schemas.openxmlformats.org/officeDocument/2006/relationships/image"/><Relationship Id="rId36" Target="../media/image60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jpeg" Type="http://schemas.openxmlformats.org/officeDocument/2006/relationships/image"/><Relationship Id="rId4" Target="../media/image6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spreadsheets/d/1DUF2isFWsqVSYhbaACYtbgcLi_YjDqpE3GLQIVgkKQg/edit#gid=69851113" TargetMode="External" Type="http://schemas.openxmlformats.org/officeDocument/2006/relationships/hyperlink"/><Relationship Id="rId11" Target="../media/image68.png" Type="http://schemas.openxmlformats.org/officeDocument/2006/relationships/image"/><Relationship Id="rId12" Target="../media/image69.jpeg" Type="http://schemas.openxmlformats.org/officeDocument/2006/relationships/image"/><Relationship Id="rId2" Target="../media/image67.jpe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Relationship Id="rId3" Target="../media/image75.jpeg" Type="http://schemas.openxmlformats.org/officeDocument/2006/relationships/image"/><Relationship Id="rId4" Target="../media/image76.jpeg" Type="http://schemas.openxmlformats.org/officeDocument/2006/relationships/image"/><Relationship Id="rId5" Target="../media/image77.jpeg" Type="http://schemas.openxmlformats.org/officeDocument/2006/relationships/image"/><Relationship Id="rId6" Target="../media/image7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7.png" Type="http://schemas.openxmlformats.org/officeDocument/2006/relationships/image"/><Relationship Id="rId6" Target="../media/image7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67127">
            <a:off x="7282971" y="-8593330"/>
            <a:ext cx="10443272" cy="20034596"/>
            <a:chOff x="0" y="0"/>
            <a:chExt cx="2750491" cy="5276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0491" cy="5276601"/>
            </a:xfrm>
            <a:custGeom>
              <a:avLst/>
              <a:gdLst/>
              <a:ahLst/>
              <a:cxnLst/>
              <a:rect r="r" b="b" t="t" l="l"/>
              <a:pathLst>
                <a:path h="5276601" w="2750491">
                  <a:moveTo>
                    <a:pt x="0" y="0"/>
                  </a:moveTo>
                  <a:lnTo>
                    <a:pt x="2750491" y="0"/>
                  </a:lnTo>
                  <a:lnTo>
                    <a:pt x="2750491" y="5276601"/>
                  </a:lnTo>
                  <a:lnTo>
                    <a:pt x="0" y="5276601"/>
                  </a:lnTo>
                  <a:close/>
                </a:path>
              </a:pathLst>
            </a:custGeom>
            <a:gradFill rotWithShape="true">
              <a:gsLst>
                <a:gs pos="0">
                  <a:srgbClr val="E5EDDE">
                    <a:alpha val="0"/>
                  </a:srgbClr>
                </a:gs>
                <a:gs pos="100000">
                  <a:srgbClr val="E5EDD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2750491" cy="5228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85904" y="0"/>
            <a:ext cx="8651973" cy="8746056"/>
            <a:chOff x="0" y="0"/>
            <a:chExt cx="5956300" cy="602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l="-25862" t="0" r="-2586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7509510"/>
            <a:ext cx="18288000" cy="3497580"/>
          </a:xfrm>
          <a:custGeom>
            <a:avLst/>
            <a:gdLst/>
            <a:ahLst/>
            <a:cxnLst/>
            <a:rect r="r" b="b" t="t" l="l"/>
            <a:pathLst>
              <a:path h="3497580" w="18288000">
                <a:moveTo>
                  <a:pt x="0" y="0"/>
                </a:moveTo>
                <a:lnTo>
                  <a:pt x="18288000" y="0"/>
                </a:lnTo>
                <a:lnTo>
                  <a:pt x="18288000" y="3497580"/>
                </a:lnTo>
                <a:lnTo>
                  <a:pt x="0" y="3497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54618" y="493998"/>
            <a:ext cx="774082" cy="77408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83811" y="628677"/>
            <a:ext cx="515695" cy="500869"/>
          </a:xfrm>
          <a:custGeom>
            <a:avLst/>
            <a:gdLst/>
            <a:ahLst/>
            <a:cxnLst/>
            <a:rect r="r" b="b" t="t" l="l"/>
            <a:pathLst>
              <a:path h="500869" w="515695">
                <a:moveTo>
                  <a:pt x="0" y="0"/>
                </a:moveTo>
                <a:lnTo>
                  <a:pt x="515696" y="0"/>
                </a:lnTo>
                <a:lnTo>
                  <a:pt x="515696" y="500869"/>
                </a:lnTo>
                <a:lnTo>
                  <a:pt x="0" y="500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196003" y="628677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201900" y="7200900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54618" y="1420480"/>
            <a:ext cx="11296027" cy="240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9200">
                <a:solidFill>
                  <a:srgbClr val="0A4F3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“SOLAR PV POWER PLANT IN CHINA”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867103"/>
            <a:ext cx="2844853" cy="5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b="true" sz="3999" u="sng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GROUP  </a:t>
            </a:r>
            <a:r>
              <a:rPr lang="en-US" b="true" sz="3999" u="sng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597352"/>
            <a:ext cx="8797006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TRANG PHAM (X6457492)</a:t>
            </a:r>
          </a:p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TASKEEN HAIDER(2403722)</a:t>
            </a:r>
          </a:p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YUBRAJ THAPA MAGAR (X7252148)</a:t>
            </a:r>
          </a:p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CHIPPY CHANDRA PILLAI (X1545624)</a:t>
            </a:r>
          </a:p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MOHAMMAD EKRAMUL HAQUE (X0813185)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462885" y="7509510"/>
            <a:ext cx="2825115" cy="2825115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0" y="7976207"/>
            <a:ext cx="8802806" cy="2358418"/>
          </a:xfrm>
          <a:custGeom>
            <a:avLst/>
            <a:gdLst/>
            <a:ahLst/>
            <a:cxnLst/>
            <a:rect r="r" b="b" t="t" l="l"/>
            <a:pathLst>
              <a:path h="2358418" w="8802806">
                <a:moveTo>
                  <a:pt x="0" y="0"/>
                </a:moveTo>
                <a:lnTo>
                  <a:pt x="8802806" y="0"/>
                </a:lnTo>
                <a:lnTo>
                  <a:pt x="8802806" y="2358418"/>
                </a:lnTo>
                <a:lnTo>
                  <a:pt x="0" y="2358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</a:blip>
            <a:stretch>
              <a:fillRect l="0" t="-23874" r="0" b="-18823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55530" y="3026514"/>
            <a:ext cx="8462394" cy="7404594"/>
            <a:chOff x="0" y="0"/>
            <a:chExt cx="81280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5EDDE">
                    <a:alpha val="0"/>
                  </a:srgbClr>
                </a:gs>
                <a:gs pos="100000">
                  <a:srgbClr val="E5EDD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67127">
            <a:off x="15501472" y="-8994710"/>
            <a:ext cx="9485453" cy="20886055"/>
            <a:chOff x="0" y="0"/>
            <a:chExt cx="2498226" cy="55008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8226" cy="5500854"/>
            </a:xfrm>
            <a:custGeom>
              <a:avLst/>
              <a:gdLst/>
              <a:ahLst/>
              <a:cxnLst/>
              <a:rect r="r" b="b" t="t" l="l"/>
              <a:pathLst>
                <a:path h="5500854" w="2498226">
                  <a:moveTo>
                    <a:pt x="0" y="0"/>
                  </a:moveTo>
                  <a:lnTo>
                    <a:pt x="2498226" y="0"/>
                  </a:lnTo>
                  <a:lnTo>
                    <a:pt x="2498226" y="5500854"/>
                  </a:lnTo>
                  <a:lnTo>
                    <a:pt x="0" y="5500854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47625"/>
              <a:ext cx="2498226" cy="545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693221">
            <a:off x="12523863" y="-3620550"/>
            <a:ext cx="13165518" cy="11519828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77002" y="3380176"/>
            <a:ext cx="8885202" cy="7774552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5687181" y="0"/>
            <a:ext cx="5201638" cy="4551433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965366" y="2275717"/>
            <a:ext cx="9147418" cy="5642565"/>
          </a:xfrm>
          <a:custGeom>
            <a:avLst/>
            <a:gdLst/>
            <a:ahLst/>
            <a:cxnLst/>
            <a:rect r="r" b="b" t="t" l="l"/>
            <a:pathLst>
              <a:path h="5642565" w="9147418">
                <a:moveTo>
                  <a:pt x="0" y="0"/>
                </a:moveTo>
                <a:lnTo>
                  <a:pt x="9147418" y="0"/>
                </a:lnTo>
                <a:lnTo>
                  <a:pt x="9147418" y="5642564"/>
                </a:lnTo>
                <a:lnTo>
                  <a:pt x="0" y="5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33491" y="2344957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33491" y="6287355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14163289" y="6728811"/>
            <a:ext cx="3291840" cy="329184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t="0" r="-38888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37765" y="247657"/>
            <a:ext cx="11964117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CONSUMER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0543" y="2793067"/>
            <a:ext cx="5995142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Population: 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around 3 million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Density: 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Averagely 550/km2, while in urban city 1000/km2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Urbanization rate: 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High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GDP per capita: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 ~US$7,430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42079" y="2275717"/>
            <a:ext cx="647080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DEMOGRAPHIC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0543" y="6808665"/>
            <a:ext cx="6918477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Summer: 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Approximately 4.93 kWh/day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Autumn: 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Approximately 3.78 kWh/day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Winter: 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Approximately 3.19 kWh/day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442079" y="6218115"/>
            <a:ext cx="647080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POWER CONSUMPTION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55530" y="3026514"/>
            <a:ext cx="8462394" cy="7404594"/>
            <a:chOff x="0" y="0"/>
            <a:chExt cx="81280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5EDDE">
                    <a:alpha val="0"/>
                  </a:srgbClr>
                </a:gs>
                <a:gs pos="100000">
                  <a:srgbClr val="E5EDD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67127">
            <a:off x="15501472" y="-8994710"/>
            <a:ext cx="9485453" cy="20886055"/>
            <a:chOff x="0" y="0"/>
            <a:chExt cx="2498226" cy="55008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8226" cy="5500854"/>
            </a:xfrm>
            <a:custGeom>
              <a:avLst/>
              <a:gdLst/>
              <a:ahLst/>
              <a:cxnLst/>
              <a:rect r="r" b="b" t="t" l="l"/>
              <a:pathLst>
                <a:path h="5500854" w="2498226">
                  <a:moveTo>
                    <a:pt x="0" y="0"/>
                  </a:moveTo>
                  <a:lnTo>
                    <a:pt x="2498226" y="0"/>
                  </a:lnTo>
                  <a:lnTo>
                    <a:pt x="2498226" y="5500854"/>
                  </a:lnTo>
                  <a:lnTo>
                    <a:pt x="0" y="5500854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47625"/>
              <a:ext cx="2498226" cy="545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693221">
            <a:off x="12523863" y="-3620550"/>
            <a:ext cx="13165518" cy="11519828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77002" y="3380176"/>
            <a:ext cx="8885202" cy="7774552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5687181" y="0"/>
            <a:ext cx="5201638" cy="4551433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1958" y="2259232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323058" y="3103914"/>
            <a:ext cx="8711764" cy="4822584"/>
          </a:xfrm>
          <a:custGeom>
            <a:avLst/>
            <a:gdLst/>
            <a:ahLst/>
            <a:cxnLst/>
            <a:rect r="r" b="b" t="t" l="l"/>
            <a:pathLst>
              <a:path h="4822584" w="8711764">
                <a:moveTo>
                  <a:pt x="0" y="0"/>
                </a:moveTo>
                <a:lnTo>
                  <a:pt x="8711764" y="0"/>
                </a:lnTo>
                <a:lnTo>
                  <a:pt x="8711764" y="4822584"/>
                </a:lnTo>
                <a:lnTo>
                  <a:pt x="0" y="482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89010" y="2780542"/>
            <a:ext cx="7749479" cy="699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Eco-Conscious Consumers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: Individuals motivated by environmental benefits, likely to adopt PV systems despite higher costs.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Economically Driven Cons</a:t>
            </a: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umers: 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Residents primarily interested in cost savings, who may be sensitive to initial investment and return on investment timelines.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Traditional Consumers: 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Individuals resistant to change, preferring conventional energy sources due to familiarity and perceived reliability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Generally, all of our target customers are living in the urban areas.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742982" y="123832"/>
            <a:ext cx="3291840" cy="329184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t="0" r="-38888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37765" y="247657"/>
            <a:ext cx="11964117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CONSUMER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0546" y="2189992"/>
            <a:ext cx="647080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CUSTOMER SEGMENTATION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58083" y="4816820"/>
            <a:ext cx="32191175" cy="4441480"/>
            <a:chOff x="0" y="0"/>
            <a:chExt cx="42921566" cy="5921974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23411904" y="0"/>
              <a:ext cx="7820197" cy="3329865"/>
            </a:xfrm>
            <a:custGeom>
              <a:avLst/>
              <a:gdLst/>
              <a:ahLst/>
              <a:cxnLst/>
              <a:rect r="r" b="b" t="t" l="l"/>
              <a:pathLst>
                <a:path h="3329865" w="7820197">
                  <a:moveTo>
                    <a:pt x="0" y="0"/>
                  </a:moveTo>
                  <a:lnTo>
                    <a:pt x="7820197" y="0"/>
                  </a:lnTo>
                  <a:lnTo>
                    <a:pt x="7820197" y="3329865"/>
                  </a:lnTo>
                  <a:lnTo>
                    <a:pt x="0" y="3329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9688" t="0" r="-49517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10800000">
              <a:off x="11705952" y="0"/>
              <a:ext cx="11705952" cy="3329865"/>
            </a:xfrm>
            <a:custGeom>
              <a:avLst/>
              <a:gdLst/>
              <a:ahLst/>
              <a:cxnLst/>
              <a:rect r="r" b="b" t="t" l="l"/>
              <a:pathLst>
                <a:path h="3329865" w="11705952">
                  <a:moveTo>
                    <a:pt x="11705952" y="0"/>
                  </a:moveTo>
                  <a:lnTo>
                    <a:pt x="0" y="0"/>
                  </a:lnTo>
                  <a:lnTo>
                    <a:pt x="0" y="3329865"/>
                  </a:lnTo>
                  <a:lnTo>
                    <a:pt x="11705952" y="3329865"/>
                  </a:lnTo>
                  <a:lnTo>
                    <a:pt x="1170595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3308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10800000">
              <a:off x="31215614" y="2592109"/>
              <a:ext cx="11705952" cy="3329865"/>
            </a:xfrm>
            <a:custGeom>
              <a:avLst/>
              <a:gdLst/>
              <a:ahLst/>
              <a:cxnLst/>
              <a:rect r="r" b="b" t="t" l="l"/>
              <a:pathLst>
                <a:path h="3329865" w="11705952">
                  <a:moveTo>
                    <a:pt x="11705952" y="0"/>
                  </a:moveTo>
                  <a:lnTo>
                    <a:pt x="0" y="0"/>
                  </a:lnTo>
                  <a:lnTo>
                    <a:pt x="0" y="3329865"/>
                  </a:lnTo>
                  <a:lnTo>
                    <a:pt x="11705952" y="3329865"/>
                  </a:lnTo>
                  <a:lnTo>
                    <a:pt x="1170595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3308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11705952" cy="3329865"/>
            </a:xfrm>
            <a:custGeom>
              <a:avLst/>
              <a:gdLst/>
              <a:ahLst/>
              <a:cxnLst/>
              <a:rect r="r" b="b" t="t" l="l"/>
              <a:pathLst>
                <a:path h="3329865" w="11705952">
                  <a:moveTo>
                    <a:pt x="0" y="0"/>
                  </a:moveTo>
                  <a:lnTo>
                    <a:pt x="11705952" y="0"/>
                  </a:lnTo>
                  <a:lnTo>
                    <a:pt x="11705952" y="3329865"/>
                  </a:lnTo>
                  <a:lnTo>
                    <a:pt x="0" y="3329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3308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437651" y="4816820"/>
            <a:ext cx="2589847" cy="2589848"/>
          </a:xfrm>
          <a:custGeom>
            <a:avLst/>
            <a:gdLst/>
            <a:ahLst/>
            <a:cxnLst/>
            <a:rect r="r" b="b" t="t" l="l"/>
            <a:pathLst>
              <a:path h="2589848" w="2589847">
                <a:moveTo>
                  <a:pt x="0" y="0"/>
                </a:moveTo>
                <a:lnTo>
                  <a:pt x="2589847" y="0"/>
                </a:lnTo>
                <a:lnTo>
                  <a:pt x="2589847" y="2589847"/>
                </a:lnTo>
                <a:lnTo>
                  <a:pt x="0" y="2589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634619" y="4818005"/>
            <a:ext cx="2589782" cy="2589782"/>
          </a:xfrm>
          <a:custGeom>
            <a:avLst/>
            <a:gdLst/>
            <a:ahLst/>
            <a:cxnLst/>
            <a:rect r="r" b="b" t="t" l="l"/>
            <a:pathLst>
              <a:path h="2589782" w="2589782">
                <a:moveTo>
                  <a:pt x="0" y="0"/>
                </a:moveTo>
                <a:lnTo>
                  <a:pt x="2589782" y="0"/>
                </a:lnTo>
                <a:lnTo>
                  <a:pt x="2589782" y="2589782"/>
                </a:lnTo>
                <a:lnTo>
                  <a:pt x="0" y="258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80161" y="4818005"/>
            <a:ext cx="2589848" cy="2589847"/>
          </a:xfrm>
          <a:custGeom>
            <a:avLst/>
            <a:gdLst/>
            <a:ahLst/>
            <a:cxnLst/>
            <a:rect r="r" b="b" t="t" l="l"/>
            <a:pathLst>
              <a:path h="2589847" w="2589848">
                <a:moveTo>
                  <a:pt x="0" y="0"/>
                </a:moveTo>
                <a:lnTo>
                  <a:pt x="2589847" y="0"/>
                </a:lnTo>
                <a:lnTo>
                  <a:pt x="2589847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546996" y="4818005"/>
            <a:ext cx="2589847" cy="2589848"/>
          </a:xfrm>
          <a:custGeom>
            <a:avLst/>
            <a:gdLst/>
            <a:ahLst/>
            <a:cxnLst/>
            <a:rect r="r" b="b" t="t" l="l"/>
            <a:pathLst>
              <a:path h="2589848" w="2589847">
                <a:moveTo>
                  <a:pt x="0" y="0"/>
                </a:moveTo>
                <a:lnTo>
                  <a:pt x="2589848" y="0"/>
                </a:lnTo>
                <a:lnTo>
                  <a:pt x="2589848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462078" y="4816820"/>
            <a:ext cx="2589847" cy="2589848"/>
          </a:xfrm>
          <a:custGeom>
            <a:avLst/>
            <a:gdLst/>
            <a:ahLst/>
            <a:cxnLst/>
            <a:rect r="r" b="b" t="t" l="l"/>
            <a:pathLst>
              <a:path h="2589848" w="2589847">
                <a:moveTo>
                  <a:pt x="0" y="0"/>
                </a:moveTo>
                <a:lnTo>
                  <a:pt x="2589847" y="0"/>
                </a:lnTo>
                <a:lnTo>
                  <a:pt x="2589847" y="2589847"/>
                </a:lnTo>
                <a:lnTo>
                  <a:pt x="0" y="2589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408454" y="4816820"/>
            <a:ext cx="2589847" cy="2589848"/>
          </a:xfrm>
          <a:custGeom>
            <a:avLst/>
            <a:gdLst/>
            <a:ahLst/>
            <a:cxnLst/>
            <a:rect r="r" b="b" t="t" l="l"/>
            <a:pathLst>
              <a:path h="2589848" w="2589847">
                <a:moveTo>
                  <a:pt x="0" y="0"/>
                </a:moveTo>
                <a:lnTo>
                  <a:pt x="2589848" y="0"/>
                </a:lnTo>
                <a:lnTo>
                  <a:pt x="2589848" y="2589847"/>
                </a:lnTo>
                <a:lnTo>
                  <a:pt x="0" y="2589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3181007" y="5364394"/>
            <a:ext cx="1497006" cy="149700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BD7D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126582" y="5364394"/>
            <a:ext cx="1497006" cy="14970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071262" y="5364394"/>
            <a:ext cx="1497006" cy="149700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53114" y="5354869"/>
            <a:ext cx="1497006" cy="149700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940645" y="5364394"/>
            <a:ext cx="1497006" cy="149700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980576" y="5364394"/>
            <a:ext cx="1497006" cy="149700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465863" y="5653886"/>
            <a:ext cx="927293" cy="918020"/>
          </a:xfrm>
          <a:custGeom>
            <a:avLst/>
            <a:gdLst/>
            <a:ahLst/>
            <a:cxnLst/>
            <a:rect r="r" b="b" t="t" l="l"/>
            <a:pathLst>
              <a:path h="918020" w="927293">
                <a:moveTo>
                  <a:pt x="0" y="0"/>
                </a:moveTo>
                <a:lnTo>
                  <a:pt x="927294" y="0"/>
                </a:lnTo>
                <a:lnTo>
                  <a:pt x="927294" y="918021"/>
                </a:lnTo>
                <a:lnTo>
                  <a:pt x="0" y="9180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7337707" y="5717609"/>
            <a:ext cx="964116" cy="790575"/>
          </a:xfrm>
          <a:custGeom>
            <a:avLst/>
            <a:gdLst/>
            <a:ahLst/>
            <a:cxnLst/>
            <a:rect r="r" b="b" t="t" l="l"/>
            <a:pathLst>
              <a:path h="790575" w="964116">
                <a:moveTo>
                  <a:pt x="0" y="0"/>
                </a:moveTo>
                <a:lnTo>
                  <a:pt x="964116" y="0"/>
                </a:lnTo>
                <a:lnTo>
                  <a:pt x="964116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5530196" y="5717609"/>
            <a:ext cx="689777" cy="790575"/>
          </a:xfrm>
          <a:custGeom>
            <a:avLst/>
            <a:gdLst/>
            <a:ahLst/>
            <a:cxnLst/>
            <a:rect r="r" b="b" t="t" l="l"/>
            <a:pathLst>
              <a:path h="790575" w="689777">
                <a:moveTo>
                  <a:pt x="0" y="0"/>
                </a:moveTo>
                <a:lnTo>
                  <a:pt x="689777" y="0"/>
                </a:lnTo>
                <a:lnTo>
                  <a:pt x="689777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9378284" y="5708084"/>
            <a:ext cx="846667" cy="790575"/>
          </a:xfrm>
          <a:custGeom>
            <a:avLst/>
            <a:gdLst/>
            <a:ahLst/>
            <a:cxnLst/>
            <a:rect r="r" b="b" t="t" l="l"/>
            <a:pathLst>
              <a:path h="790575" w="846667">
                <a:moveTo>
                  <a:pt x="0" y="0"/>
                </a:moveTo>
                <a:lnTo>
                  <a:pt x="846666" y="0"/>
                </a:lnTo>
                <a:lnTo>
                  <a:pt x="846666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1212179" y="5717609"/>
            <a:ext cx="953937" cy="790575"/>
          </a:xfrm>
          <a:custGeom>
            <a:avLst/>
            <a:gdLst/>
            <a:ahLst/>
            <a:cxnLst/>
            <a:rect r="r" b="b" t="t" l="l"/>
            <a:pathLst>
              <a:path h="790575" w="953937">
                <a:moveTo>
                  <a:pt x="0" y="0"/>
                </a:moveTo>
                <a:lnTo>
                  <a:pt x="953937" y="0"/>
                </a:lnTo>
                <a:lnTo>
                  <a:pt x="953937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3304449" y="5714275"/>
            <a:ext cx="849260" cy="797242"/>
          </a:xfrm>
          <a:custGeom>
            <a:avLst/>
            <a:gdLst/>
            <a:ahLst/>
            <a:cxnLst/>
            <a:rect r="r" b="b" t="t" l="l"/>
            <a:pathLst>
              <a:path h="797242" w="849260">
                <a:moveTo>
                  <a:pt x="0" y="0"/>
                </a:moveTo>
                <a:lnTo>
                  <a:pt x="849259" y="0"/>
                </a:lnTo>
                <a:lnTo>
                  <a:pt x="849259" y="797243"/>
                </a:lnTo>
                <a:lnTo>
                  <a:pt x="0" y="7972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7" id="37"/>
          <p:cNvGrpSpPr/>
          <p:nvPr/>
        </p:nvGrpSpPr>
        <p:grpSpPr>
          <a:xfrm rot="0">
            <a:off x="10147381" y="2908216"/>
            <a:ext cx="3111994" cy="1483995"/>
            <a:chOff x="0" y="0"/>
            <a:chExt cx="4149325" cy="1978660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57150"/>
              <a:ext cx="414932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Financial Planning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25170"/>
              <a:ext cx="4149325" cy="1253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Financial planning to ensure the investment is manageable and cost-effective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216759" y="7563709"/>
            <a:ext cx="3024638" cy="1799366"/>
            <a:chOff x="0" y="0"/>
            <a:chExt cx="4032851" cy="2399154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587851" y="-57150"/>
              <a:ext cx="285714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Inspection 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726564"/>
              <a:ext cx="4032851" cy="1672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Final inspection is conducted to verify that the system meets all safety and performance standards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-4539567" y="7289719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6834986" y="-2701878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5447902" y="9231960"/>
            <a:ext cx="4455202" cy="1976996"/>
          </a:xfrm>
          <a:custGeom>
            <a:avLst/>
            <a:gdLst/>
            <a:ahLst/>
            <a:cxnLst/>
            <a:rect r="r" b="b" t="t" l="l"/>
            <a:pathLst>
              <a:path h="1976996" w="4455202">
                <a:moveTo>
                  <a:pt x="0" y="0"/>
                </a:moveTo>
                <a:lnTo>
                  <a:pt x="4455202" y="0"/>
                </a:lnTo>
                <a:lnTo>
                  <a:pt x="4455202" y="1976996"/>
                </a:lnTo>
                <a:lnTo>
                  <a:pt x="0" y="197699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6098772" y="-204302"/>
            <a:ext cx="2321057" cy="1740793"/>
          </a:xfrm>
          <a:custGeom>
            <a:avLst/>
            <a:gdLst/>
            <a:ahLst/>
            <a:cxnLst/>
            <a:rect r="r" b="b" t="t" l="l"/>
            <a:pathLst>
              <a:path h="1740793" w="2321057">
                <a:moveTo>
                  <a:pt x="0" y="0"/>
                </a:moveTo>
                <a:lnTo>
                  <a:pt x="2321056" y="0"/>
                </a:lnTo>
                <a:lnTo>
                  <a:pt x="2321056" y="1740793"/>
                </a:lnTo>
                <a:lnTo>
                  <a:pt x="0" y="174079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true" flipV="false" rot="0">
            <a:off x="-293867" y="8687989"/>
            <a:ext cx="2551746" cy="2184932"/>
          </a:xfrm>
          <a:custGeom>
            <a:avLst/>
            <a:gdLst/>
            <a:ahLst/>
            <a:cxnLst/>
            <a:rect r="r" b="b" t="t" l="l"/>
            <a:pathLst>
              <a:path h="2184932" w="2551746">
                <a:moveTo>
                  <a:pt x="2551745" y="0"/>
                </a:moveTo>
                <a:lnTo>
                  <a:pt x="0" y="0"/>
                </a:lnTo>
                <a:lnTo>
                  <a:pt x="0" y="2184932"/>
                </a:lnTo>
                <a:lnTo>
                  <a:pt x="2551745" y="2184932"/>
                </a:lnTo>
                <a:lnTo>
                  <a:pt x="2551745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-1681735" y="-824509"/>
            <a:ext cx="4867275" cy="1490603"/>
          </a:xfrm>
          <a:custGeom>
            <a:avLst/>
            <a:gdLst/>
            <a:ahLst/>
            <a:cxnLst/>
            <a:rect r="r" b="b" t="t" l="l"/>
            <a:pathLst>
              <a:path h="1490603" w="4867275">
                <a:moveTo>
                  <a:pt x="0" y="0"/>
                </a:moveTo>
                <a:lnTo>
                  <a:pt x="4867275" y="0"/>
                </a:lnTo>
                <a:lnTo>
                  <a:pt x="4867275" y="1490603"/>
                </a:lnTo>
                <a:lnTo>
                  <a:pt x="0" y="149060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7259300" y="9168001"/>
            <a:ext cx="802255" cy="486033"/>
          </a:xfrm>
          <a:custGeom>
            <a:avLst/>
            <a:gdLst/>
            <a:ahLst/>
            <a:cxnLst/>
            <a:rect r="r" b="b" t="t" l="l"/>
            <a:pathLst>
              <a:path h="486033" w="802255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-3693221">
            <a:off x="12523863" y="-3620550"/>
            <a:ext cx="13165518" cy="11519828"/>
            <a:chOff x="0" y="0"/>
            <a:chExt cx="812800" cy="7112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-3693221">
            <a:off x="12676263" y="-3468150"/>
            <a:ext cx="13165518" cy="11519828"/>
            <a:chOff x="0" y="0"/>
            <a:chExt cx="812800" cy="7112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74023" y="6928618"/>
            <a:ext cx="3291840" cy="3291840"/>
            <a:chOff x="0" y="0"/>
            <a:chExt cx="6350000" cy="6350000"/>
          </a:xfrm>
        </p:grpSpPr>
        <p:sp>
          <p:nvSpPr>
            <p:cNvPr name="Freeform 57" id="57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36"/>
              <a:stretch>
                <a:fillRect l="-38888" t="0" r="-38888" b="0"/>
              </a:stretch>
            </a:blip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2333214" y="2698143"/>
            <a:ext cx="2915896" cy="1589816"/>
            <a:chOff x="0" y="0"/>
            <a:chExt cx="3887861" cy="2119754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566716" y="-57150"/>
              <a:ext cx="2754428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Research &amp; selection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0" y="1285364"/>
              <a:ext cx="3887861" cy="834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Selecting the right PV system  in need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4478253" y="7563709"/>
            <a:ext cx="3078426" cy="1904141"/>
            <a:chOff x="0" y="0"/>
            <a:chExt cx="4104568" cy="2538854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598305" y="-57150"/>
              <a:ext cx="2907959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Permitting Appproval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0" y="1285364"/>
              <a:ext cx="4104568" cy="1253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Ensure their PV system complies with local regulations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6539840" y="2698143"/>
            <a:ext cx="2838443" cy="1170716"/>
            <a:chOff x="0" y="0"/>
            <a:chExt cx="3784591" cy="1560954"/>
          </a:xfrm>
        </p:grpSpPr>
        <p:sp>
          <p:nvSpPr>
            <p:cNvPr name="TextBox 65" id="65"/>
            <p:cNvSpPr txBox="true"/>
            <p:nvPr/>
          </p:nvSpPr>
          <p:spPr>
            <a:xfrm rot="0">
              <a:off x="551663" y="-57150"/>
              <a:ext cx="268126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Consultation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0" y="726564"/>
              <a:ext cx="3784591" cy="834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Consult with certified installers for set-up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8462078" y="7563709"/>
            <a:ext cx="2759177" cy="1798320"/>
            <a:chOff x="0" y="0"/>
            <a:chExt cx="3678903" cy="2397760"/>
          </a:xfrm>
        </p:grpSpPr>
        <p:sp>
          <p:nvSpPr>
            <p:cNvPr name="TextBox 68" id="68"/>
            <p:cNvSpPr txBox="true"/>
            <p:nvPr/>
          </p:nvSpPr>
          <p:spPr>
            <a:xfrm rot="0">
              <a:off x="0" y="-57150"/>
              <a:ext cx="3678903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Installation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0" y="725170"/>
              <a:ext cx="3678903" cy="1672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Professional installation ensures that the system is safely and efficiently connected.</a:t>
              </a: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437765" y="247657"/>
            <a:ext cx="15343524" cy="201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PV HOUSEHOLD INSTALLATION PROCESS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4848" y="-489639"/>
            <a:ext cx="21977452" cy="2134540"/>
            <a:chOff x="0" y="0"/>
            <a:chExt cx="3720424" cy="3613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0424" cy="361343"/>
            </a:xfrm>
            <a:custGeom>
              <a:avLst/>
              <a:gdLst/>
              <a:ahLst/>
              <a:cxnLst/>
              <a:rect r="r" b="b" t="t" l="l"/>
              <a:pathLst>
                <a:path h="361343" w="3720424">
                  <a:moveTo>
                    <a:pt x="203200" y="0"/>
                  </a:moveTo>
                  <a:lnTo>
                    <a:pt x="3720424" y="0"/>
                  </a:lnTo>
                  <a:lnTo>
                    <a:pt x="3517224" y="361343"/>
                  </a:lnTo>
                  <a:lnTo>
                    <a:pt x="0" y="36134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47625"/>
              <a:ext cx="3517224" cy="313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6149" y="-489639"/>
            <a:ext cx="12870345" cy="1400023"/>
            <a:chOff x="0" y="0"/>
            <a:chExt cx="3102910" cy="337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52827" y="-489639"/>
            <a:ext cx="12870345" cy="1400023"/>
            <a:chOff x="0" y="0"/>
            <a:chExt cx="3102910" cy="337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665426" y="0"/>
            <a:ext cx="7883632" cy="1504242"/>
            <a:chOff x="0" y="0"/>
            <a:chExt cx="1768980" cy="3375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68980" cy="337531"/>
            </a:xfrm>
            <a:custGeom>
              <a:avLst/>
              <a:gdLst/>
              <a:ahLst/>
              <a:cxnLst/>
              <a:rect r="r" b="b" t="t" l="l"/>
              <a:pathLst>
                <a:path h="337531" w="1768980">
                  <a:moveTo>
                    <a:pt x="203200" y="0"/>
                  </a:moveTo>
                  <a:lnTo>
                    <a:pt x="1768980" y="0"/>
                  </a:lnTo>
                  <a:lnTo>
                    <a:pt x="156578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47625"/>
              <a:ext cx="156578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84848" y="8842956"/>
            <a:ext cx="21977452" cy="1993881"/>
            <a:chOff x="0" y="0"/>
            <a:chExt cx="3720424" cy="3375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20424" cy="337531"/>
            </a:xfrm>
            <a:custGeom>
              <a:avLst/>
              <a:gdLst/>
              <a:ahLst/>
              <a:cxnLst/>
              <a:rect r="r" b="b" t="t" l="l"/>
              <a:pathLst>
                <a:path h="337531" w="3720424">
                  <a:moveTo>
                    <a:pt x="203200" y="0"/>
                  </a:moveTo>
                  <a:lnTo>
                    <a:pt x="3720424" y="0"/>
                  </a:lnTo>
                  <a:lnTo>
                    <a:pt x="3517224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47625"/>
              <a:ext cx="3517224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116149" y="8833431"/>
            <a:ext cx="12870345" cy="1400023"/>
            <a:chOff x="0" y="0"/>
            <a:chExt cx="3102910" cy="3375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52827" y="8833431"/>
            <a:ext cx="12870345" cy="1400023"/>
            <a:chOff x="0" y="0"/>
            <a:chExt cx="3102910" cy="3375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4665426" y="9332595"/>
            <a:ext cx="7883632" cy="1504242"/>
            <a:chOff x="0" y="0"/>
            <a:chExt cx="1768980" cy="3375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68980" cy="337531"/>
            </a:xfrm>
            <a:custGeom>
              <a:avLst/>
              <a:gdLst/>
              <a:ahLst/>
              <a:cxnLst/>
              <a:rect r="r" b="b" t="t" l="l"/>
              <a:pathLst>
                <a:path h="337531" w="1768980">
                  <a:moveTo>
                    <a:pt x="203200" y="0"/>
                  </a:moveTo>
                  <a:lnTo>
                    <a:pt x="1768980" y="0"/>
                  </a:lnTo>
                  <a:lnTo>
                    <a:pt x="156578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47625"/>
              <a:ext cx="156578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000750" y="2000250"/>
            <a:ext cx="3143250" cy="3143250"/>
            <a:chOff x="0" y="0"/>
            <a:chExt cx="827852" cy="8278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5400000">
            <a:off x="6039693" y="448019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6000750" y="5143500"/>
            <a:ext cx="3143250" cy="3143250"/>
            <a:chOff x="0" y="0"/>
            <a:chExt cx="827852" cy="82785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10800000">
            <a:off x="8519633" y="758449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144000" y="2000250"/>
            <a:ext cx="3143250" cy="3143250"/>
            <a:chOff x="0" y="0"/>
            <a:chExt cx="827852" cy="82785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W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9144000" y="200025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9144000" y="5143500"/>
            <a:ext cx="3143250" cy="3143250"/>
            <a:chOff x="0" y="0"/>
            <a:chExt cx="827852" cy="82785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5400000">
            <a:off x="11623940" y="510455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0" y="7584497"/>
            <a:ext cx="2702503" cy="2702503"/>
            <a:chOff x="0" y="0"/>
            <a:chExt cx="6350000" cy="6350000"/>
          </a:xfrm>
        </p:grpSpPr>
        <p:sp>
          <p:nvSpPr>
            <p:cNvPr name="Freeform 43" id="43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502002" y="123825"/>
            <a:ext cx="12358852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FEFFF2"/>
                </a:solidFill>
                <a:latin typeface="Bernoru"/>
                <a:ea typeface="Bernoru"/>
                <a:cs typeface="Bernoru"/>
                <a:sym typeface="Bernoru"/>
              </a:rPr>
              <a:t>SWOT ANALYSIS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829847" y="1986942"/>
            <a:ext cx="4621734" cy="2996720"/>
            <a:chOff x="0" y="0"/>
            <a:chExt cx="6162313" cy="3995626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-28575"/>
              <a:ext cx="6162313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b="true" sz="2799" spc="83">
                  <a:solidFill>
                    <a:srgbClr val="0A4F3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STRENGTHS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726435"/>
              <a:ext cx="6162313" cy="3269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Strong potential location with growing demand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Technological expertise in next-gen technology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Large-scale production capacity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Government support through incentives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068300" y="1986942"/>
            <a:ext cx="4739083" cy="3028315"/>
            <a:chOff x="0" y="0"/>
            <a:chExt cx="6318778" cy="4037753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-28575"/>
              <a:ext cx="6318778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 spc="84">
                  <a:solidFill>
                    <a:srgbClr val="0A4F3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WEAKNESSES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768562"/>
              <a:ext cx="6318778" cy="3269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3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High capital investment costs</a:t>
              </a: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3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High initial costs for middle-income customers</a:t>
              </a: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3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Aesthetic concerns for some households </a:t>
              </a: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3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Lack of awareness about solar benefits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29847" y="5447956"/>
            <a:ext cx="4621734" cy="1971040"/>
            <a:chOff x="0" y="0"/>
            <a:chExt cx="6162313" cy="2628053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-28575"/>
              <a:ext cx="6162313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b="true" sz="2800" spc="84">
                  <a:solidFill>
                    <a:srgbClr val="0A4F3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OPPORTUNITIES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768562"/>
              <a:ext cx="6162313" cy="1859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68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Collaboration with local companies</a:t>
              </a:r>
            </a:p>
            <a:p>
              <a:pPr algn="just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68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Partnership with real estate developers</a:t>
              </a:r>
            </a:p>
            <a:p>
              <a:pPr algn="just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68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Educational awareness programs</a:t>
              </a:r>
            </a:p>
            <a:p>
              <a:pPr algn="just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3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Integration with nuclear power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3068300" y="5447956"/>
            <a:ext cx="4739083" cy="2675890"/>
            <a:chOff x="0" y="0"/>
            <a:chExt cx="6318778" cy="3567853"/>
          </a:xfrm>
        </p:grpSpPr>
        <p:sp>
          <p:nvSpPr>
            <p:cNvPr name="TextBox 55" id="55"/>
            <p:cNvSpPr txBox="true"/>
            <p:nvPr/>
          </p:nvSpPr>
          <p:spPr>
            <a:xfrm rot="0">
              <a:off x="0" y="-28575"/>
              <a:ext cx="6318778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 spc="84">
                  <a:solidFill>
                    <a:srgbClr val="0A4F3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THREATS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0" y="768562"/>
              <a:ext cx="6318778" cy="2799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3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Industry competition from established companies</a:t>
              </a: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3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Market fluctuations and inflation</a:t>
              </a: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3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Risk of technological obsolescence</a:t>
              </a: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3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Public concerns about nuclear integration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25930" y="488856"/>
            <a:ext cx="20711160" cy="1152407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733949" y="2451666"/>
            <a:ext cx="10554051" cy="6806634"/>
          </a:xfrm>
          <a:custGeom>
            <a:avLst/>
            <a:gdLst/>
            <a:ahLst/>
            <a:cxnLst/>
            <a:rect r="r" b="b" t="t" l="l"/>
            <a:pathLst>
              <a:path h="6806634" w="10554051">
                <a:moveTo>
                  <a:pt x="0" y="0"/>
                </a:moveTo>
                <a:lnTo>
                  <a:pt x="10554051" y="0"/>
                </a:lnTo>
                <a:lnTo>
                  <a:pt x="10554051" y="6806634"/>
                </a:lnTo>
                <a:lnTo>
                  <a:pt x="0" y="6806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-27527" r="0" b="-2752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96160" y="6957941"/>
            <a:ext cx="3291840" cy="32918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8237" y="436562"/>
            <a:ext cx="16811526" cy="118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2"/>
              </a:lnSpc>
              <a:spcBef>
                <a:spcPct val="0"/>
              </a:spcBef>
            </a:pPr>
            <a:r>
              <a:rPr lang="en-US" sz="8223" spc="-411">
                <a:solidFill>
                  <a:srgbClr val="0F653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  <a:r>
              <a:rPr lang="en-US" b="true" sz="8223" spc="-411">
                <a:solidFill>
                  <a:srgbClr val="0F653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OST AND REVENUE ESTIMATION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5564" y="1351186"/>
            <a:ext cx="1258093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F65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Break</a:t>
            </a:r>
            <a:r>
              <a:rPr lang="en-US" sz="5000" b="true">
                <a:solidFill>
                  <a:srgbClr val="0F65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 (100MW Solar PV Plant)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A7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52904" y="0"/>
            <a:ext cx="7335096" cy="10287000"/>
            <a:chOff x="0" y="0"/>
            <a:chExt cx="812800" cy="1139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139900"/>
            </a:xfrm>
            <a:custGeom>
              <a:avLst/>
              <a:gdLst/>
              <a:ahLst/>
              <a:cxnLst/>
              <a:rect r="r" b="b" t="t" l="l"/>
              <a:pathLst>
                <a:path h="11399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39900"/>
                  </a:lnTo>
                  <a:lnTo>
                    <a:pt x="0" y="1139900"/>
                  </a:lnTo>
                  <a:close/>
                </a:path>
              </a:pathLst>
            </a:custGeom>
            <a:blipFill>
              <a:blip r:embed="rId2"/>
              <a:stretch>
                <a:fillRect l="-20121" t="0" r="-2012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5885920"/>
            <a:ext cx="13732956" cy="17263903"/>
            <a:chOff x="0" y="0"/>
            <a:chExt cx="18310608" cy="23018538"/>
          </a:xfrm>
        </p:grpSpPr>
        <p:sp>
          <p:nvSpPr>
            <p:cNvPr name="AutoShape 5" id="5"/>
            <p:cNvSpPr/>
            <p:nvPr/>
          </p:nvSpPr>
          <p:spPr>
            <a:xfrm rot="0">
              <a:off x="0" y="7847894"/>
              <a:ext cx="14250739" cy="13716000"/>
            </a:xfrm>
            <a:prstGeom prst="rect">
              <a:avLst/>
            </a:prstGeom>
            <a:solidFill>
              <a:srgbClr val="E4E5D2"/>
            </a:solidFill>
          </p:spPr>
        </p:sp>
        <p:sp>
          <p:nvSpPr>
            <p:cNvPr name="AutoShape 6" id="6"/>
            <p:cNvSpPr/>
            <p:nvPr/>
          </p:nvSpPr>
          <p:spPr>
            <a:xfrm rot="-782927">
              <a:off x="9329737" y="387414"/>
              <a:ext cx="5975721" cy="22243709"/>
            </a:xfrm>
            <a:prstGeom prst="rect">
              <a:avLst/>
            </a:prstGeom>
            <a:solidFill>
              <a:srgbClr val="E4E5D2"/>
            </a:solidFill>
          </p:spPr>
        </p:sp>
        <p:sp>
          <p:nvSpPr>
            <p:cNvPr name="AutoShape 7" id="7"/>
            <p:cNvSpPr/>
            <p:nvPr/>
          </p:nvSpPr>
          <p:spPr>
            <a:xfrm rot="-782927">
              <a:off x="15801997" y="6526202"/>
              <a:ext cx="732723" cy="15814892"/>
            </a:xfrm>
            <a:prstGeom prst="rect">
              <a:avLst/>
            </a:prstGeom>
            <a:solidFill>
              <a:srgbClr val="677E3E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3653" y="4349473"/>
            <a:ext cx="9190148" cy="547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028" indent="-281514" lvl="1">
              <a:lnSpc>
                <a:spcPts val="3650"/>
              </a:lnSpc>
              <a:buFont typeface="Arial"/>
              <a:buChar char="•"/>
            </a:pPr>
            <a:r>
              <a:rPr lang="en-US" b="true" sz="2607" u="sng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docs.google.com/spreadsheets/d/1DUF2isFWsqVSYhbaACYtbgcLi_YjDqpE3GLQIVgkKQg/edit#gid=69851113"/>
              </a:rPr>
              <a:t>Produces 175,200 MWh per year</a:t>
            </a:r>
          </a:p>
          <a:p>
            <a:pPr algn="l" marL="0" indent="0" lvl="0">
              <a:lnSpc>
                <a:spcPts val="3650"/>
              </a:lnSpc>
            </a:pPr>
          </a:p>
          <a:p>
            <a:pPr algn="l" marL="0" indent="0" lvl="0">
              <a:lnSpc>
                <a:spcPts val="3650"/>
              </a:lnSpc>
            </a:pPr>
            <a:r>
              <a:rPr lang="en-US" b="true" sz="2607" u="sng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docs.google.com/spreadsheets/d/1DUF2isFWsqVSYhbaACYtbgcLi_YjDqpE3GLQIVgkKQg/edit#gid=69851113"/>
              </a:rPr>
              <a:t>Projected Revenue:</a:t>
            </a:r>
          </a:p>
          <a:p>
            <a:pPr algn="l" marL="0" indent="0" lvl="0">
              <a:lnSpc>
                <a:spcPts val="3650"/>
              </a:lnSpc>
            </a:pPr>
          </a:p>
          <a:p>
            <a:pPr algn="l" marL="563028" indent="-281514" lvl="1">
              <a:lnSpc>
                <a:spcPts val="3650"/>
              </a:lnSpc>
              <a:buFont typeface="Arial"/>
              <a:buChar char="•"/>
            </a:pPr>
            <a:r>
              <a:rPr lang="en-US" b="true" sz="2607" u="sng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docs.google.com/spreadsheets/d/1DUF2isFWsqVSYhbaACYtbgcLi_YjDqpE3GLQIVgkKQg/edit#gid=69851113"/>
              </a:rPr>
              <a:t>Electricity sales: €8.06 million</a:t>
            </a:r>
          </a:p>
          <a:p>
            <a:pPr algn="l" marL="563028" indent="-281514" lvl="1">
              <a:lnSpc>
                <a:spcPts val="3650"/>
              </a:lnSpc>
              <a:buFont typeface="Arial"/>
              <a:buChar char="•"/>
            </a:pPr>
            <a:r>
              <a:rPr lang="en-US" b="true" sz="2607" u="sng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docs.google.com/spreadsheets/d/1DUF2isFWsqVSYhbaACYtbgcLi_YjDqpE3GLQIVgkKQg/edit#gid=69851113"/>
              </a:rPr>
              <a:t>Carbon credits: €1.38 million</a:t>
            </a:r>
          </a:p>
          <a:p>
            <a:pPr algn="l" marL="563028" indent="-281514" lvl="1">
              <a:lnSpc>
                <a:spcPts val="3650"/>
              </a:lnSpc>
              <a:buFont typeface="Arial"/>
              <a:buChar char="•"/>
            </a:pPr>
            <a:r>
              <a:rPr lang="en-US" b="true" sz="2607" u="sng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docs.google.com/spreadsheets/d/1DUF2isFWsqVSYhbaACYtbgcLi_YjDqpE3GLQIVgkKQg/edit#gid=69851113"/>
              </a:rPr>
              <a:t>Government subsidies: €1.84 million</a:t>
            </a:r>
          </a:p>
          <a:p>
            <a:pPr algn="just">
              <a:lnSpc>
                <a:spcPts val="3650"/>
              </a:lnSpc>
            </a:pPr>
            <a:r>
              <a:rPr lang="en-US" sz="2607">
                <a:solidFill>
                  <a:srgbClr val="677E3E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b="true" sz="2607" u="sng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8" tooltip="https://docs.google.com/spreadsheets/d/1DUF2isFWsqVSYhbaACYtbgcLi_YjDqpE3GLQIVgkKQg/edit#gid=69851113"/>
              </a:rPr>
              <a:t>“Total annual revenue: €11.28 million”</a:t>
            </a:r>
          </a:p>
          <a:p>
            <a:pPr algn="l" marL="0" indent="0" lvl="0">
              <a:lnSpc>
                <a:spcPts val="3650"/>
              </a:lnSpc>
            </a:pPr>
          </a:p>
          <a:p>
            <a:pPr algn="l" marL="0" indent="0" lvl="0">
              <a:lnSpc>
                <a:spcPts val="3650"/>
              </a:lnSpc>
            </a:pPr>
            <a:r>
              <a:rPr lang="en-US" b="true" sz="2607" u="sng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9" tooltip="https://docs.google.com/spreadsheets/d/1DUF2isFWsqVSYhbaACYtbgcLi_YjDqpE3GLQIVgkKQg/edit#gid=69851113"/>
              </a:rPr>
              <a:t>Break-Even Analysis:</a:t>
            </a:r>
          </a:p>
          <a:p>
            <a:pPr algn="l" marL="0" indent="0" lvl="0">
              <a:lnSpc>
                <a:spcPts val="3650"/>
              </a:lnSpc>
            </a:pPr>
          </a:p>
          <a:p>
            <a:pPr algn="l" marL="563028" indent="-281514" lvl="1">
              <a:lnSpc>
                <a:spcPts val="3650"/>
              </a:lnSpc>
              <a:buFont typeface="Arial"/>
              <a:buChar char="•"/>
            </a:pPr>
            <a:r>
              <a:rPr lang="en-US" b="true" sz="2607" u="sng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0" tooltip="https://docs.google.com/spreadsheets/d/1DUF2isFWsqVSYhbaACYtbgcLi_YjDqpE3GLQIVgkKQg/edit#gid=69851113"/>
              </a:rPr>
              <a:t>Break-even period: approximately 10.3 years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32299" y="3856784"/>
            <a:ext cx="8343005" cy="595089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4996160" y="6957941"/>
            <a:ext cx="3291840" cy="329184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12"/>
              <a:stretch>
                <a:fillRect l="-38888" t="0" r="-3888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40764" y="3323752"/>
            <a:ext cx="10095189" cy="108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4"/>
              </a:lnSpc>
            </a:pPr>
            <a:r>
              <a:rPr lang="en-US" b="true" sz="3117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Annual Energy Production:</a:t>
            </a:r>
          </a:p>
          <a:p>
            <a:pPr algn="l" marL="0" indent="0" lvl="0">
              <a:lnSpc>
                <a:spcPts val="4364"/>
              </a:lnSpc>
            </a:pPr>
            <a:r>
              <a:rPr lang="en-US" b="true" sz="3117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100MW plant operating at 20% capacity factor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0764" y="378288"/>
            <a:ext cx="9821527" cy="300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43"/>
              </a:lnSpc>
            </a:pPr>
            <a:r>
              <a:rPr lang="en-US" b="true" sz="10676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Revenue &amp; Break-Even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532458">
            <a:off x="12914918" y="-228374"/>
            <a:ext cx="3719273" cy="3742665"/>
          </a:xfrm>
          <a:custGeom>
            <a:avLst/>
            <a:gdLst/>
            <a:ahLst/>
            <a:cxnLst/>
            <a:rect r="r" b="b" t="t" l="l"/>
            <a:pathLst>
              <a:path h="3742665" w="3719273">
                <a:moveTo>
                  <a:pt x="0" y="0"/>
                </a:moveTo>
                <a:lnTo>
                  <a:pt x="3719274" y="0"/>
                </a:lnTo>
                <a:lnTo>
                  <a:pt x="3719274" y="3742665"/>
                </a:lnTo>
                <a:lnTo>
                  <a:pt x="0" y="3742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996160" y="6957941"/>
            <a:ext cx="3291840" cy="329184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t="0" r="-3888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-1216937">
            <a:off x="258317" y="1020604"/>
            <a:ext cx="10955438" cy="255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80"/>
              </a:lnSpc>
            </a:pPr>
            <a:r>
              <a:rPr lang="en-US" b="true" sz="11850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Promotional Campaign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974" y="5632969"/>
            <a:ext cx="14827163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99"/>
              </a:lnSpc>
            </a:pPr>
            <a:r>
              <a:rPr lang="en-US" b="true" sz="5999">
                <a:solidFill>
                  <a:srgbClr val="677E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Boost awareness and adoption of TECTY Solar's household PV systems, emphasizing sustainable energy and financial savings.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7E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4808" y="0"/>
            <a:ext cx="8633192" cy="10287000"/>
          </a:xfrm>
          <a:custGeom>
            <a:avLst/>
            <a:gdLst/>
            <a:ahLst/>
            <a:cxnLst/>
            <a:rect r="r" b="b" t="t" l="l"/>
            <a:pathLst>
              <a:path h="10287000" w="8633192">
                <a:moveTo>
                  <a:pt x="0" y="0"/>
                </a:moveTo>
                <a:lnTo>
                  <a:pt x="8633192" y="0"/>
                </a:lnTo>
                <a:lnTo>
                  <a:pt x="86331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-7422" t="0" r="-1173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37760"/>
            <a:ext cx="1268780" cy="1458447"/>
            <a:chOff x="0" y="0"/>
            <a:chExt cx="292814" cy="336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814" cy="336586"/>
            </a:xfrm>
            <a:custGeom>
              <a:avLst/>
              <a:gdLst/>
              <a:ahLst/>
              <a:cxnLst/>
              <a:rect r="r" b="b" t="t" l="l"/>
              <a:pathLst>
                <a:path h="336586" w="292814">
                  <a:moveTo>
                    <a:pt x="0" y="0"/>
                  </a:moveTo>
                  <a:lnTo>
                    <a:pt x="292814" y="0"/>
                  </a:lnTo>
                  <a:lnTo>
                    <a:pt x="292814" y="336586"/>
                  </a:lnTo>
                  <a:lnTo>
                    <a:pt x="0" y="336586"/>
                  </a:lnTo>
                  <a:close/>
                </a:path>
              </a:pathLst>
            </a:custGeom>
            <a:solidFill>
              <a:srgbClr val="E4E5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92814" cy="39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833" y="3902525"/>
            <a:ext cx="1306851" cy="1401052"/>
            <a:chOff x="0" y="0"/>
            <a:chExt cx="301600" cy="323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600" cy="323340"/>
            </a:xfrm>
            <a:custGeom>
              <a:avLst/>
              <a:gdLst/>
              <a:ahLst/>
              <a:cxnLst/>
              <a:rect r="r" b="b" t="t" l="l"/>
              <a:pathLst>
                <a:path h="323340" w="301600">
                  <a:moveTo>
                    <a:pt x="0" y="0"/>
                  </a:moveTo>
                  <a:lnTo>
                    <a:pt x="301600" y="0"/>
                  </a:lnTo>
                  <a:lnTo>
                    <a:pt x="301600" y="323340"/>
                  </a:lnTo>
                  <a:lnTo>
                    <a:pt x="0" y="323340"/>
                  </a:lnTo>
                  <a:close/>
                </a:path>
              </a:pathLst>
            </a:custGeom>
            <a:solidFill>
              <a:srgbClr val="E4E5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01600" cy="380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58211" y="3400109"/>
            <a:ext cx="1688841" cy="1535532"/>
            <a:chOff x="0" y="0"/>
            <a:chExt cx="389757" cy="3543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757" cy="354376"/>
            </a:xfrm>
            <a:custGeom>
              <a:avLst/>
              <a:gdLst/>
              <a:ahLst/>
              <a:cxnLst/>
              <a:rect r="r" b="b" t="t" l="l"/>
              <a:pathLst>
                <a:path h="354376" w="389757">
                  <a:moveTo>
                    <a:pt x="0" y="0"/>
                  </a:moveTo>
                  <a:lnTo>
                    <a:pt x="389757" y="0"/>
                  </a:lnTo>
                  <a:lnTo>
                    <a:pt x="389757" y="354376"/>
                  </a:lnTo>
                  <a:lnTo>
                    <a:pt x="0" y="354376"/>
                  </a:lnTo>
                  <a:close/>
                </a:path>
              </a:pathLst>
            </a:custGeom>
            <a:solidFill>
              <a:srgbClr val="E4E5D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9757" cy="411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1000601"/>
            <a:ext cx="1167947" cy="1167947"/>
          </a:xfrm>
          <a:custGeom>
            <a:avLst/>
            <a:gdLst/>
            <a:ahLst/>
            <a:cxnLst/>
            <a:rect r="r" b="b" t="t" l="l"/>
            <a:pathLst>
              <a:path h="1167947" w="1167947">
                <a:moveTo>
                  <a:pt x="0" y="0"/>
                </a:moveTo>
                <a:lnTo>
                  <a:pt x="1167947" y="0"/>
                </a:lnTo>
                <a:lnTo>
                  <a:pt x="1167947" y="1167947"/>
                </a:lnTo>
                <a:lnTo>
                  <a:pt x="0" y="1167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833" y="3996899"/>
            <a:ext cx="1212303" cy="1212303"/>
          </a:xfrm>
          <a:custGeom>
            <a:avLst/>
            <a:gdLst/>
            <a:ahLst/>
            <a:cxnLst/>
            <a:rect r="r" b="b" t="t" l="l"/>
            <a:pathLst>
              <a:path h="1212303" w="1212303">
                <a:moveTo>
                  <a:pt x="0" y="0"/>
                </a:moveTo>
                <a:lnTo>
                  <a:pt x="1212303" y="0"/>
                </a:lnTo>
                <a:lnTo>
                  <a:pt x="1212303" y="1212304"/>
                </a:lnTo>
                <a:lnTo>
                  <a:pt x="0" y="1212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17666" y="3465812"/>
            <a:ext cx="1326334" cy="1326334"/>
          </a:xfrm>
          <a:custGeom>
            <a:avLst/>
            <a:gdLst/>
            <a:ahLst/>
            <a:cxnLst/>
            <a:rect r="r" b="b" t="t" l="l"/>
            <a:pathLst>
              <a:path h="1326334" w="1326334">
                <a:moveTo>
                  <a:pt x="0" y="0"/>
                </a:moveTo>
                <a:lnTo>
                  <a:pt x="1326334" y="0"/>
                </a:lnTo>
                <a:lnTo>
                  <a:pt x="1326334" y="1326335"/>
                </a:lnTo>
                <a:lnTo>
                  <a:pt x="0" y="132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996160" y="6957941"/>
            <a:ext cx="3291840" cy="329184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649622" y="95250"/>
            <a:ext cx="5820849" cy="190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2"/>
              </a:lnSpc>
            </a:pPr>
            <a:r>
              <a:rPr lang="en-US" b="true" sz="7049">
                <a:solidFill>
                  <a:srgbClr val="E4E5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Promotional Campaign</a:t>
            </a:r>
          </a:p>
        </p:txBody>
      </p:sp>
      <p:sp>
        <p:nvSpPr>
          <p:cNvPr name="TextBox 18" id="18"/>
          <p:cNvSpPr txBox="true"/>
          <p:nvPr/>
        </p:nvSpPr>
        <p:spPr>
          <a:xfrm rot="-1615411">
            <a:off x="9602616" y="2342181"/>
            <a:ext cx="9430674" cy="217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</a:pPr>
            <a:r>
              <a:rPr lang="en-US" sz="4099">
                <a:solidFill>
                  <a:srgbClr val="FCFFE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“Power your home with sunshine – Save more, worry less!”</a:t>
            </a:r>
          </a:p>
          <a:p>
            <a:pPr algn="ctr" marL="0" indent="0" lvl="0">
              <a:lnSpc>
                <a:spcPts val="6019"/>
              </a:lnSpc>
            </a:pPr>
            <a:r>
              <a:rPr lang="en-US" sz="4299">
                <a:solidFill>
                  <a:srgbClr val="FCFFE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 (用阳光发电，让家更省心！)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86352" y="880767"/>
            <a:ext cx="10934694" cy="2240871"/>
            <a:chOff x="0" y="0"/>
            <a:chExt cx="14579592" cy="298782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85725"/>
              <a:ext cx="14579592" cy="956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019"/>
                </a:lnSpc>
              </a:pPr>
              <a:r>
                <a:rPr lang="en-US" b="true" sz="4299" u="sng">
                  <a:solidFill>
                    <a:srgbClr val="E4E5D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Target Audience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293859"/>
              <a:ext cx="14579592" cy="1693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79"/>
                </a:lnSpc>
              </a:pPr>
              <a:r>
                <a:rPr lang="en-US" b="true" sz="36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Middle-income homeowners, eco-conscious families, suburban &amp; rural residents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0905" y="4304656"/>
            <a:ext cx="10552660" cy="5531027"/>
            <a:chOff x="0" y="0"/>
            <a:chExt cx="14070213" cy="737470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85725"/>
              <a:ext cx="14070213" cy="956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019"/>
                </a:lnSpc>
              </a:pPr>
              <a:r>
                <a:rPr lang="en-US" b="true" sz="4299" u="sng">
                  <a:solidFill>
                    <a:srgbClr val="E4E5D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Initiatives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299235"/>
              <a:ext cx="14070213" cy="6075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b="true" sz="36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Online: Social media challenges, influencer partnerships, email newsletters</a:t>
              </a:r>
            </a:p>
            <a:p>
              <a:pPr algn="l"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b="true" sz="36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Offline: Promotional booths, community roadshows, home assessment workshops</a:t>
              </a:r>
            </a:p>
            <a:p>
              <a:pPr algn="l"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b="true" sz="36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Incentives: Starter package discounts, referral programs, and government subsidy support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174467">
            <a:off x="15219687" y="-7521380"/>
            <a:ext cx="10443272" cy="14153960"/>
            <a:chOff x="0" y="0"/>
            <a:chExt cx="2750491" cy="3727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0491" cy="3727792"/>
            </a:xfrm>
            <a:custGeom>
              <a:avLst/>
              <a:gdLst/>
              <a:ahLst/>
              <a:cxnLst/>
              <a:rect r="r" b="b" t="t" l="l"/>
              <a:pathLst>
                <a:path h="3727792" w="2750491">
                  <a:moveTo>
                    <a:pt x="0" y="0"/>
                  </a:moveTo>
                  <a:lnTo>
                    <a:pt x="2750491" y="0"/>
                  </a:lnTo>
                  <a:lnTo>
                    <a:pt x="2750491" y="3727792"/>
                  </a:lnTo>
                  <a:lnTo>
                    <a:pt x="0" y="3727792"/>
                  </a:lnTo>
                  <a:close/>
                </a:path>
              </a:pathLst>
            </a:custGeom>
            <a:gradFill rotWithShape="true">
              <a:gsLst>
                <a:gs pos="0">
                  <a:srgbClr val="E5EDDE">
                    <a:alpha val="0"/>
                  </a:srgbClr>
                </a:gs>
                <a:gs pos="100000">
                  <a:srgbClr val="E5EDD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2750491" cy="368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Freeform 5" id="5" descr="geometric green footer pattern"/>
          <p:cNvSpPr/>
          <p:nvPr/>
        </p:nvSpPr>
        <p:spPr>
          <a:xfrm flipH="false" flipV="true" rot="0">
            <a:off x="0" y="-559735"/>
            <a:ext cx="18288000" cy="3497580"/>
          </a:xfrm>
          <a:custGeom>
            <a:avLst/>
            <a:gdLst/>
            <a:ahLst/>
            <a:cxnLst/>
            <a:rect r="r" b="b" t="t" l="l"/>
            <a:pathLst>
              <a:path h="3497580" w="18288000">
                <a:moveTo>
                  <a:pt x="0" y="3497580"/>
                </a:moveTo>
                <a:lnTo>
                  <a:pt x="18288000" y="3497580"/>
                </a:lnTo>
                <a:lnTo>
                  <a:pt x="18288000" y="0"/>
                </a:lnTo>
                <a:lnTo>
                  <a:pt x="0" y="0"/>
                </a:lnTo>
                <a:lnTo>
                  <a:pt x="0" y="34975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1999" y="271999"/>
            <a:ext cx="7908899" cy="9743002"/>
            <a:chOff x="0" y="0"/>
            <a:chExt cx="812800" cy="10012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001291"/>
            </a:xfrm>
            <a:custGeom>
              <a:avLst/>
              <a:gdLst/>
              <a:ahLst/>
              <a:cxnLst/>
              <a:rect r="r" b="b" t="t" l="l"/>
              <a:pathLst>
                <a:path h="10012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4"/>
              <a:stretch>
                <a:fillRect l="-42450" t="0" r="-4245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934116" y="2263081"/>
            <a:ext cx="9353884" cy="5489375"/>
            <a:chOff x="0" y="0"/>
            <a:chExt cx="12471845" cy="73191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80360" y="-9525"/>
              <a:ext cx="11554360" cy="270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92"/>
                </a:lnSpc>
              </a:pPr>
              <a:r>
                <a:rPr lang="en-US" b="true" sz="6660">
                  <a:solidFill>
                    <a:srgbClr val="0A4F30"/>
                  </a:solidFill>
                  <a:latin typeface="Bernoru"/>
                  <a:ea typeface="Bernoru"/>
                  <a:cs typeface="Bernoru"/>
                  <a:sym typeface="Bernoru"/>
                </a:rPr>
                <a:t>THANK YOU FOR YOUR ATTENTION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0360" y="3964039"/>
              <a:ext cx="11554360" cy="3355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900"/>
                </a:lnSpc>
              </a:pPr>
              <a:r>
                <a:rPr lang="en-US" b="true" sz="3000">
                  <a:solidFill>
                    <a:srgbClr val="0A4F3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GROUP 7</a:t>
              </a:r>
            </a:p>
            <a:p>
              <a:pPr algn="just" marL="0" indent="0" lvl="0">
                <a:lnSpc>
                  <a:spcPts val="3900"/>
                </a:lnSpc>
              </a:pPr>
              <a:r>
                <a:rPr lang="en-US" b="true" sz="3000">
                  <a:solidFill>
                    <a:srgbClr val="0A4F3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“SOLAR PV POWER PLANT IN CHINA”</a:t>
              </a:r>
            </a:p>
            <a:p>
              <a:pPr algn="just" marL="0" indent="0" lvl="0">
                <a:lnSpc>
                  <a:spcPts val="3900"/>
                </a:lnSpc>
              </a:pPr>
            </a:p>
            <a:p>
              <a:pPr algn="just" marL="0" indent="0" lvl="0">
                <a:lnSpc>
                  <a:spcPts val="4289"/>
                </a:lnSpc>
              </a:pPr>
              <a:r>
                <a:rPr lang="en-US" b="true" sz="3299">
                  <a:solidFill>
                    <a:srgbClr val="0A4F3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(</a:t>
              </a:r>
              <a:r>
                <a:rPr lang="en-US" b="true" sz="3299">
                  <a:solidFill>
                    <a:srgbClr val="0A4F3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SUSTAINABLE PROJECT MARKETING)</a:t>
              </a:r>
            </a:p>
            <a:p>
              <a:pPr algn="just" marL="0" indent="0" lvl="0">
                <a:lnSpc>
                  <a:spcPts val="4029"/>
                </a:lnSpc>
              </a:pP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0" y="3113453"/>
              <a:ext cx="12471845" cy="0"/>
            </a:xfrm>
            <a:prstGeom prst="line">
              <a:avLst/>
            </a:prstGeom>
            <a:ln cap="flat" w="139700">
              <a:solidFill>
                <a:srgbClr val="0F653E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180898" y="7232496"/>
            <a:ext cx="10107102" cy="3054504"/>
          </a:xfrm>
          <a:custGeom>
            <a:avLst/>
            <a:gdLst/>
            <a:ahLst/>
            <a:cxnLst/>
            <a:rect r="r" b="b" t="t" l="l"/>
            <a:pathLst>
              <a:path h="3054504" w="10107102">
                <a:moveTo>
                  <a:pt x="0" y="0"/>
                </a:moveTo>
                <a:lnTo>
                  <a:pt x="10107102" y="0"/>
                </a:lnTo>
                <a:lnTo>
                  <a:pt x="10107102" y="3054504"/>
                </a:lnTo>
                <a:lnTo>
                  <a:pt x="0" y="305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</a:blip>
            <a:stretch>
              <a:fillRect l="0" t="-9816" r="0" b="-16687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996160" y="6957941"/>
            <a:ext cx="3291840" cy="329184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4757" y="5177686"/>
            <a:ext cx="6160862" cy="5390754"/>
            <a:chOff x="0" y="0"/>
            <a:chExt cx="81280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5EDDE">
                    <a:alpha val="0"/>
                  </a:srgbClr>
                </a:gs>
                <a:gs pos="100000">
                  <a:srgbClr val="E5EDDE">
                    <a:alpha val="27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98438" y="5040354"/>
            <a:ext cx="6160862" cy="5390754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AC200">
                <a:alpha val="2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67127">
            <a:off x="11067504" y="-9234596"/>
            <a:ext cx="9485453" cy="20886055"/>
            <a:chOff x="0" y="0"/>
            <a:chExt cx="2498226" cy="55008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98226" cy="5500854"/>
            </a:xfrm>
            <a:custGeom>
              <a:avLst/>
              <a:gdLst/>
              <a:ahLst/>
              <a:cxnLst/>
              <a:rect r="r" b="b" t="t" l="l"/>
              <a:pathLst>
                <a:path h="5500854" w="2498226">
                  <a:moveTo>
                    <a:pt x="0" y="0"/>
                  </a:moveTo>
                  <a:lnTo>
                    <a:pt x="2498226" y="0"/>
                  </a:lnTo>
                  <a:lnTo>
                    <a:pt x="2498226" y="5500854"/>
                  </a:lnTo>
                  <a:lnTo>
                    <a:pt x="0" y="5500854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2498226" cy="545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4368863">
            <a:off x="8337086" y="-3096871"/>
            <a:ext cx="13165518" cy="11519828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A4F30">
                <a:alpha val="2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16699" y="3246906"/>
            <a:ext cx="8885202" cy="7774552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E502">
                <a:alpha val="2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960431" y="6995160"/>
            <a:ext cx="3291840" cy="329184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1171575"/>
            <a:ext cx="8008960" cy="201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INTRODUCTION</a:t>
            </a:r>
          </a:p>
          <a:p>
            <a:pPr algn="l">
              <a:lnSpc>
                <a:spcPts val="77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153601"/>
            <a:ext cx="12357105" cy="489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686" indent="-225343" lvl="1">
              <a:lnSpc>
                <a:spcPts val="3632"/>
              </a:lnSpc>
              <a:buFont typeface="Arial"/>
              <a:buChar char="•"/>
            </a:pPr>
            <a:r>
              <a:rPr lang="en-US" b="true" sz="2087" spc="104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C</a:t>
            </a:r>
            <a:r>
              <a:rPr lang="en-US" b="true" sz="2087" spc="104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OMPANY OVERVIEW: </a:t>
            </a:r>
            <a:r>
              <a:rPr lang="en-US" b="true" sz="2087" spc="10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TECTY SOLAR, ESTABLISHED IN 2006 IN HUAINAN, CHINA.</a:t>
            </a:r>
          </a:p>
          <a:p>
            <a:pPr algn="l">
              <a:lnSpc>
                <a:spcPts val="3632"/>
              </a:lnSpc>
            </a:pPr>
          </a:p>
          <a:p>
            <a:pPr algn="l" marL="450686" indent="-225343" lvl="1">
              <a:lnSpc>
                <a:spcPts val="3632"/>
              </a:lnSpc>
              <a:buFont typeface="Arial"/>
              <a:buChar char="•"/>
            </a:pPr>
            <a:r>
              <a:rPr lang="en-US" b="true" sz="2087" spc="104">
                <a:solidFill>
                  <a:srgbClr val="0F653E"/>
                </a:solidFill>
                <a:latin typeface="Garet Bold"/>
                <a:ea typeface="Garet Bold"/>
                <a:cs typeface="Garet Bold"/>
                <a:sym typeface="Garet Bold"/>
              </a:rPr>
              <a:t>CORE BUSINESS:</a:t>
            </a:r>
            <a:r>
              <a:rPr lang="en-US" b="true" sz="2087" spc="10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SPECIALIZES IN SOLAR PV PANEL DESIGN, PRODUCTION, AND DISTRIBUTION.</a:t>
            </a:r>
          </a:p>
          <a:p>
            <a:pPr algn="l">
              <a:lnSpc>
                <a:spcPts val="3632"/>
              </a:lnSpc>
            </a:pPr>
          </a:p>
          <a:p>
            <a:pPr algn="l" marL="450686" indent="-225343" lvl="1">
              <a:lnSpc>
                <a:spcPts val="3632"/>
              </a:lnSpc>
              <a:buFont typeface="Arial"/>
              <a:buChar char="•"/>
            </a:pPr>
            <a:r>
              <a:rPr lang="en-US" b="true" sz="2087" spc="104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MISSION:</a:t>
            </a:r>
            <a:r>
              <a:rPr lang="en-US" b="true" sz="2087" spc="10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PROMOTE SUSTAINABILITY, ENERGY ACCESSIBILITY, AND INNOVATION.</a:t>
            </a:r>
          </a:p>
          <a:p>
            <a:pPr algn="l">
              <a:lnSpc>
                <a:spcPts val="3632"/>
              </a:lnSpc>
            </a:pPr>
          </a:p>
          <a:p>
            <a:pPr algn="l" marL="450686" indent="-225343" lvl="1">
              <a:lnSpc>
                <a:spcPts val="3632"/>
              </a:lnSpc>
              <a:buFont typeface="Arial"/>
              <a:buChar char="•"/>
            </a:pPr>
            <a:r>
              <a:rPr lang="en-US" b="true" sz="2087" spc="104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KEY TECHNOLOGIES: </a:t>
            </a:r>
            <a:r>
              <a:rPr lang="en-US" b="true" sz="2087" spc="10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MONOCRYSTALLINE, POLYCRYSTALLINE, BIFACIAL MODULES, AND PERC TECHNOLOGY.</a:t>
            </a:r>
          </a:p>
          <a:p>
            <a:pPr algn="l">
              <a:lnSpc>
                <a:spcPts val="208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16149" y="-489639"/>
            <a:ext cx="12870345" cy="1400023"/>
            <a:chOff x="0" y="0"/>
            <a:chExt cx="3102910" cy="3375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52827" y="-489639"/>
            <a:ext cx="12870345" cy="1400023"/>
            <a:chOff x="0" y="0"/>
            <a:chExt cx="3102910" cy="337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04392" y="-350693"/>
            <a:ext cx="7883632" cy="1504242"/>
            <a:chOff x="0" y="0"/>
            <a:chExt cx="1768980" cy="337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980" cy="337531"/>
            </a:xfrm>
            <a:custGeom>
              <a:avLst/>
              <a:gdLst/>
              <a:ahLst/>
              <a:cxnLst/>
              <a:rect r="r" b="b" t="t" l="l"/>
              <a:pathLst>
                <a:path h="337531" w="1768980">
                  <a:moveTo>
                    <a:pt x="203200" y="0"/>
                  </a:moveTo>
                  <a:lnTo>
                    <a:pt x="1768980" y="0"/>
                  </a:lnTo>
                  <a:lnTo>
                    <a:pt x="156578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47625"/>
              <a:ext cx="156578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7180625" y="452729"/>
            <a:ext cx="15245110" cy="4690771"/>
            <a:chOff x="0" y="0"/>
            <a:chExt cx="1096985" cy="3375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6985" cy="337531"/>
            </a:xfrm>
            <a:custGeom>
              <a:avLst/>
              <a:gdLst/>
              <a:ahLst/>
              <a:cxnLst/>
              <a:rect r="r" b="b" t="t" l="l"/>
              <a:pathLst>
                <a:path h="337531" w="1096985">
                  <a:moveTo>
                    <a:pt x="203200" y="0"/>
                  </a:moveTo>
                  <a:lnTo>
                    <a:pt x="1096985" y="0"/>
                  </a:lnTo>
                  <a:lnTo>
                    <a:pt x="893785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5EDDE">
                    <a:alpha val="0"/>
                  </a:srgbClr>
                </a:gs>
                <a:gs pos="100000">
                  <a:srgbClr val="E5EDDE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47625"/>
              <a:ext cx="893785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84848" y="-489639"/>
            <a:ext cx="21977452" cy="1643187"/>
            <a:chOff x="0" y="0"/>
            <a:chExt cx="3720424" cy="2781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20424" cy="278165"/>
            </a:xfrm>
            <a:custGeom>
              <a:avLst/>
              <a:gdLst/>
              <a:ahLst/>
              <a:cxnLst/>
              <a:rect r="r" b="b" t="t" l="l"/>
              <a:pathLst>
                <a:path h="278165" w="3720424">
                  <a:moveTo>
                    <a:pt x="203200" y="0"/>
                  </a:moveTo>
                  <a:lnTo>
                    <a:pt x="3720424" y="0"/>
                  </a:lnTo>
                  <a:lnTo>
                    <a:pt x="3517224" y="278165"/>
                  </a:lnTo>
                  <a:lnTo>
                    <a:pt x="0" y="27816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F30">
                <a:alpha val="7372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47625"/>
              <a:ext cx="3517224" cy="23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5879" y="728794"/>
            <a:ext cx="16230600" cy="2783298"/>
            <a:chOff x="0" y="0"/>
            <a:chExt cx="2514545" cy="4312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14545" cy="431206"/>
            </a:xfrm>
            <a:custGeom>
              <a:avLst/>
              <a:gdLst/>
              <a:ahLst/>
              <a:cxnLst/>
              <a:rect r="r" b="b" t="t" l="l"/>
              <a:pathLst>
                <a:path h="431206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431206"/>
                  </a:lnTo>
                  <a:lnTo>
                    <a:pt x="0" y="431206"/>
                  </a:lnTo>
                  <a:close/>
                </a:path>
              </a:pathLst>
            </a:custGeom>
            <a:blipFill>
              <a:blip r:embed="rId2"/>
              <a:stretch>
                <a:fillRect l="0" t="-177859" r="0" b="-10045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960431" y="6995160"/>
            <a:ext cx="3291840" cy="329184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5932585"/>
            <a:ext cx="6066271" cy="247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3"/>
              </a:lnSpc>
            </a:pPr>
            <a:r>
              <a:rPr lang="en-US" sz="6403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MARKET SNAPSHOT</a:t>
            </a:r>
          </a:p>
          <a:p>
            <a:pPr algn="l">
              <a:lnSpc>
                <a:spcPts val="640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208655" y="3898956"/>
            <a:ext cx="11050645" cy="573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969" indent="-314484" lvl="1">
              <a:lnSpc>
                <a:spcPts val="3262"/>
              </a:lnSpc>
              <a:buFont typeface="Arial"/>
              <a:buChar char="•"/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LOCATION: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HUAINAN, ANHUI PROVINCE, CHINA.</a:t>
            </a:r>
          </a:p>
          <a:p>
            <a:pPr algn="l">
              <a:lnSpc>
                <a:spcPts val="3262"/>
              </a:lnSpc>
            </a:pPr>
          </a:p>
          <a:p>
            <a:pPr algn="l" marL="628969" indent="-314484" lvl="1">
              <a:lnSpc>
                <a:spcPts val="3262"/>
              </a:lnSpc>
              <a:buFont typeface="Arial"/>
              <a:buChar char="•"/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POPULATION: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~2.3 MILLION.</a:t>
            </a:r>
          </a:p>
          <a:p>
            <a:pPr algn="l">
              <a:lnSpc>
                <a:spcPts val="3262"/>
              </a:lnSpc>
            </a:pPr>
          </a:p>
          <a:p>
            <a:pPr algn="l" marL="628969" indent="-314484" lvl="1">
              <a:lnSpc>
                <a:spcPts val="3262"/>
              </a:lnSpc>
              <a:buFont typeface="Arial"/>
              <a:buChar char="•"/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ENERGY CONSUMPTION:</a:t>
            </a:r>
            <a:r>
              <a:rPr lang="en-US" b="true" sz="2913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RISING DEMAND FOR</a:t>
            </a:r>
            <a:r>
              <a:rPr lang="en-US" b="true" sz="2913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ELECTRICITY; CHINA’S POWER USE INCREASED BY 7% ANNUALLY.</a:t>
            </a:r>
          </a:p>
          <a:p>
            <a:pPr algn="l">
              <a:lnSpc>
                <a:spcPts val="3262"/>
              </a:lnSpc>
            </a:pPr>
          </a:p>
          <a:p>
            <a:pPr algn="l" marL="628969" indent="-314484" lvl="1">
              <a:lnSpc>
                <a:spcPts val="3262"/>
              </a:lnSpc>
              <a:buFont typeface="Arial"/>
              <a:buChar char="•"/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SOLAR POTENTIAL:</a:t>
            </a:r>
            <a:r>
              <a:rPr lang="en-US" b="true" sz="2913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2000-2200 HOURS OF SUNLIGHT ANNUALLY.</a:t>
            </a:r>
          </a:p>
          <a:p>
            <a:pPr algn="l">
              <a:lnSpc>
                <a:spcPts val="3262"/>
              </a:lnSpc>
            </a:pPr>
          </a:p>
          <a:p>
            <a:pPr algn="l" marL="628969" indent="-314484" lvl="1">
              <a:lnSpc>
                <a:spcPts val="3262"/>
              </a:lnSpc>
              <a:buFont typeface="Arial"/>
              <a:buChar char="•"/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GOVERNMENT INCENTIVES: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SUBSIDIES, TAX BENEFITS, AND FEED-IN TARIFFS.</a:t>
            </a:r>
          </a:p>
          <a:p>
            <a:pPr algn="l">
              <a:lnSpc>
                <a:spcPts val="326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395210" y="-605790"/>
            <a:ext cx="18288000" cy="3497580"/>
          </a:xfrm>
          <a:custGeom>
            <a:avLst/>
            <a:gdLst/>
            <a:ahLst/>
            <a:cxnLst/>
            <a:rect r="r" b="b" t="t" l="l"/>
            <a:pathLst>
              <a:path h="3497580" w="18288000">
                <a:moveTo>
                  <a:pt x="0" y="0"/>
                </a:moveTo>
                <a:lnTo>
                  <a:pt x="18288000" y="0"/>
                </a:lnTo>
                <a:lnTo>
                  <a:pt x="18288000" y="3497580"/>
                </a:lnTo>
                <a:lnTo>
                  <a:pt x="0" y="349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60431" y="6995160"/>
            <a:ext cx="3291840" cy="329184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52525"/>
            <a:ext cx="12044079" cy="201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MARKET ANALYSIS</a:t>
            </a:r>
          </a:p>
          <a:p>
            <a:pPr algn="l">
              <a:lnSpc>
                <a:spcPts val="77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3215006"/>
            <a:ext cx="13072779" cy="17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b="true" sz="2499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EC</a:t>
            </a:r>
            <a:r>
              <a:rPr lang="en-US" b="true" sz="2499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ONOMIC &amp; TECHNOLOGICAL FACTORS:</a:t>
            </a:r>
          </a:p>
          <a:p>
            <a:pPr algn="l">
              <a:lnSpc>
                <a:spcPts val="2229"/>
              </a:lnSpc>
              <a:spcBef>
                <a:spcPct val="0"/>
              </a:spcBef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PV PANEL COSTS HAVE DROPPED DUE TO TECHNOLOGICAL ADVANCEMENTS.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ENERGY STORAGE SOLUTIONS (LITHIUM-ION BATTERIES) ENHANCE RELIABILITY.</a:t>
            </a:r>
          </a:p>
          <a:p>
            <a:pPr algn="l">
              <a:lnSpc>
                <a:spcPts val="312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14350" y="4961511"/>
            <a:ext cx="16744950" cy="187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499" b="true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COMPETITIVE LANDSCAPE:</a:t>
            </a:r>
          </a:p>
          <a:p>
            <a:pPr algn="l">
              <a:lnSpc>
                <a:spcPts val="2849"/>
              </a:lnSpc>
            </a:pPr>
          </a:p>
          <a:p>
            <a:pPr algn="l" marL="496571" indent="-248285" lvl="1">
              <a:lnSpc>
                <a:spcPts val="3174"/>
              </a:lnSpc>
              <a:buFont typeface="Arial"/>
              <a:buChar char="•"/>
            </a:pPr>
            <a:r>
              <a:rPr lang="en-US" sz="2300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Key players: TRINA S</a:t>
            </a:r>
            <a:r>
              <a:rPr lang="en-US" sz="2300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OLAR, LONGI SOLAR, AND SUNGROW.</a:t>
            </a:r>
          </a:p>
          <a:p>
            <a:pPr algn="l" marL="496571" indent="-248285" lvl="1">
              <a:lnSpc>
                <a:spcPts val="3174"/>
              </a:lnSpc>
              <a:buFont typeface="Arial"/>
              <a:buChar char="•"/>
            </a:pPr>
            <a:r>
              <a:rPr lang="en-US" sz="2300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TECTY SOLAR’S ADVANTAGE: HIGH-EFFICIENCY PANELS, SMART GRID SOLUTIONS, STRONG LOCAL PARTNERSHIPS.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350" y="7666493"/>
            <a:ext cx="10214372" cy="138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b="true" sz="2499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REGULATORY &amp; ENVIRONMENTAL FACTORS: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SUPPORTIVE POLICIES UNDER CHINA’S RENEWABLE ENERGY LAW.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REDUCING RELIANCE ON COAL, IMPROVING AIR QUALITY.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1369" y="415964"/>
            <a:ext cx="11449651" cy="10018444"/>
            <a:chOff x="0" y="0"/>
            <a:chExt cx="81280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A4F30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34460" y="3213633"/>
            <a:ext cx="10836608" cy="7129855"/>
            <a:chOff x="0" y="0"/>
            <a:chExt cx="513011" cy="337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011" cy="337531"/>
            </a:xfrm>
            <a:custGeom>
              <a:avLst/>
              <a:gdLst/>
              <a:ahLst/>
              <a:cxnLst/>
              <a:rect r="r" b="b" t="t" l="l"/>
              <a:pathLst>
                <a:path h="337531" w="513011">
                  <a:moveTo>
                    <a:pt x="203200" y="0"/>
                  </a:moveTo>
                  <a:lnTo>
                    <a:pt x="513011" y="0"/>
                  </a:lnTo>
                  <a:lnTo>
                    <a:pt x="309811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653E">
                <a:alpha val="6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47625"/>
              <a:ext cx="309811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5298489" y="-56488"/>
            <a:ext cx="6160862" cy="5390754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AC200">
                <a:alpha val="6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35939" y="6360160"/>
            <a:ext cx="4423259" cy="3870352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E502">
                <a:alpha val="6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12064" y="3583176"/>
            <a:ext cx="6635827" cy="5806349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>
                <a:alphaModFix amt="76000"/>
              </a:blip>
              <a:stretch>
                <a:fillRect l="0" t="-32971" r="0" b="-10558"/>
              </a:stretch>
            </a:blipFill>
            <a:ln w="238125" cap="sq">
              <a:solidFill>
                <a:srgbClr val="FEFFF2">
                  <a:alpha val="75686"/>
                </a:srgbClr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622744" y="-56488"/>
            <a:ext cx="6463456" cy="5597353"/>
            <a:chOff x="0" y="0"/>
            <a:chExt cx="6350000" cy="5499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>
                <a:alphaModFix amt="77000"/>
              </a:blip>
              <a:stretch>
                <a:fillRect l="0" t="-7736" r="0" b="-7736"/>
              </a:stretch>
            </a:blipFill>
            <a:ln w="238125" cap="sq">
              <a:solidFill>
                <a:srgbClr val="FEFFF2">
                  <a:alpha val="76863"/>
                </a:srgbClr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4960431" y="6995160"/>
            <a:ext cx="3291840" cy="329184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527849" y="3690912"/>
            <a:ext cx="14129215" cy="352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881" indent="-248441" lvl="1">
              <a:lnSpc>
                <a:spcPts val="5753"/>
              </a:lnSpc>
              <a:buFont typeface="Arial"/>
              <a:buChar char="•"/>
            </a:pPr>
            <a:r>
              <a:rPr lang="en-US" b="true" sz="2301" spc="-66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ENERGY SECURITY: </a:t>
            </a:r>
            <a:r>
              <a:rPr lang="en-US" sz="2301" spc="-66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DECENTRALIZED SOLAR SOLUTIONS REDUCE POWER OUTAGES</a:t>
            </a:r>
            <a:r>
              <a:rPr lang="en-US" b="true" sz="2301" spc="-66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</a:p>
          <a:p>
            <a:pPr algn="l" marL="496571" indent="-248285" lvl="1">
              <a:lnSpc>
                <a:spcPts val="5750"/>
              </a:lnSpc>
              <a:buFont typeface="Arial"/>
              <a:buChar char="•"/>
            </a:pPr>
            <a:r>
              <a:rPr lang="en-US" b="true" sz="2300" spc="-66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Cost Savings: </a:t>
            </a:r>
            <a:r>
              <a:rPr lang="en-US" sz="2300" spc="-66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Lower electricity bills + income from selling excess power</a:t>
            </a:r>
            <a:r>
              <a:rPr lang="en-US" b="true" sz="2300" spc="-66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</a:p>
          <a:p>
            <a:pPr algn="l" marL="496881" indent="-248441" lvl="1">
              <a:lnSpc>
                <a:spcPts val="5753"/>
              </a:lnSpc>
              <a:buFont typeface="Arial"/>
              <a:buChar char="•"/>
            </a:pPr>
            <a:r>
              <a:rPr lang="en-US" b="true" sz="2301" spc="-66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Environmental Benefits: </a:t>
            </a:r>
            <a:r>
              <a:rPr lang="en-US" sz="2301" spc="-66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Reduces coal dependency, and improves public health</a:t>
            </a:r>
            <a:r>
              <a:rPr lang="en-US" b="true" sz="2301" spc="-66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</a:p>
          <a:p>
            <a:pPr algn="l" marL="496881" indent="-248441" lvl="1">
              <a:lnSpc>
                <a:spcPts val="5753"/>
              </a:lnSpc>
              <a:buFont typeface="Arial"/>
              <a:buChar char="•"/>
            </a:pPr>
            <a:r>
              <a:rPr lang="en-US" b="true" sz="2301" spc="-66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Technological Innovation: </a:t>
            </a:r>
            <a:r>
              <a:rPr lang="en-US" sz="2301" spc="-66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Smart grids, energy storage, and increased accessibility.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7849" y="1388743"/>
            <a:ext cx="716101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MARKET NEED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4848" y="8842956"/>
            <a:ext cx="21977452" cy="1993881"/>
            <a:chOff x="0" y="0"/>
            <a:chExt cx="3720424" cy="3375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0424" cy="337531"/>
            </a:xfrm>
            <a:custGeom>
              <a:avLst/>
              <a:gdLst/>
              <a:ahLst/>
              <a:cxnLst/>
              <a:rect r="r" b="b" t="t" l="l"/>
              <a:pathLst>
                <a:path h="337531" w="3720424">
                  <a:moveTo>
                    <a:pt x="203200" y="0"/>
                  </a:moveTo>
                  <a:lnTo>
                    <a:pt x="3720424" y="0"/>
                  </a:lnTo>
                  <a:lnTo>
                    <a:pt x="3517224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47625"/>
              <a:ext cx="3517224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6149" y="8795331"/>
            <a:ext cx="12870345" cy="1400023"/>
            <a:chOff x="0" y="0"/>
            <a:chExt cx="3102910" cy="337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52827" y="8795331"/>
            <a:ext cx="12870345" cy="1400023"/>
            <a:chOff x="0" y="0"/>
            <a:chExt cx="3102910" cy="337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665426" y="9332595"/>
            <a:ext cx="7883632" cy="1504242"/>
            <a:chOff x="0" y="0"/>
            <a:chExt cx="1768980" cy="3375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68980" cy="337531"/>
            </a:xfrm>
            <a:custGeom>
              <a:avLst/>
              <a:gdLst/>
              <a:ahLst/>
              <a:cxnLst/>
              <a:rect r="r" b="b" t="t" l="l"/>
              <a:pathLst>
                <a:path h="337531" w="1768980">
                  <a:moveTo>
                    <a:pt x="203200" y="0"/>
                  </a:moveTo>
                  <a:lnTo>
                    <a:pt x="1768980" y="0"/>
                  </a:lnTo>
                  <a:lnTo>
                    <a:pt x="156578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47625"/>
              <a:ext cx="156578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1028700"/>
            <a:ext cx="5808872" cy="7340390"/>
            <a:chOff x="0" y="0"/>
            <a:chExt cx="899946" cy="11372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9946" cy="1137219"/>
            </a:xfrm>
            <a:custGeom>
              <a:avLst/>
              <a:gdLst/>
              <a:ahLst/>
              <a:cxnLst/>
              <a:rect r="r" b="b" t="t" l="l"/>
              <a:pathLst>
                <a:path h="1137219" w="899946">
                  <a:moveTo>
                    <a:pt x="0" y="0"/>
                  </a:moveTo>
                  <a:lnTo>
                    <a:pt x="899946" y="0"/>
                  </a:lnTo>
                  <a:lnTo>
                    <a:pt x="899946" y="1137219"/>
                  </a:lnTo>
                  <a:lnTo>
                    <a:pt x="0" y="1137219"/>
                  </a:lnTo>
                  <a:close/>
                </a:path>
              </a:pathLst>
            </a:custGeom>
            <a:blipFill>
              <a:blip r:embed="rId2"/>
              <a:stretch>
                <a:fillRect l="-72443" t="-25723" r="-72443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638901" y="1152525"/>
            <a:ext cx="8712325" cy="201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INNOVATIVE TECHNOLOGIES</a:t>
            </a:r>
          </a:p>
        </p:txBody>
      </p:sp>
      <p:grpSp>
        <p:nvGrpSpPr>
          <p:cNvPr name="Group 17" id="17"/>
          <p:cNvGrpSpPr/>
          <p:nvPr/>
        </p:nvGrpSpPr>
        <p:grpSpPr>
          <a:xfrm rot="-10800000">
            <a:off x="12312269" y="-4401070"/>
            <a:ext cx="12410903" cy="10859540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5EDDE">
                    <a:alpha val="0"/>
                  </a:srgbClr>
                </a:gs>
                <a:gs pos="100000">
                  <a:srgbClr val="E5EDD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6077161" y="0"/>
            <a:ext cx="5036855" cy="4407248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6351226" y="1151093"/>
            <a:ext cx="1121306" cy="981143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978973" y="1852755"/>
            <a:ext cx="560653" cy="490572"/>
            <a:chOff x="0" y="0"/>
            <a:chExt cx="812800" cy="7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638901" y="5733484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7638901" y="6420708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7638901" y="7107931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3"/>
                </a:lnTo>
                <a:lnTo>
                  <a:pt x="0" y="31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7638901" y="7795155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7638901" y="3587645"/>
            <a:ext cx="9620399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Our solutions are powered by the latest advancements in renewable energy technology, ensuring that your business benefits from cutting-edge systems that maximize efficiency and return on investment.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47489" y="5664244"/>
            <a:ext cx="647080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SMART GRID INTEGRATION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47489" y="6350044"/>
            <a:ext cx="647080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ADVANCED SOLAR PANELS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47489" y="7035844"/>
            <a:ext cx="647080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WIND TURBINE INNOVATION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47489" y="7721644"/>
            <a:ext cx="647080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NEXT-GENERATION BATTERIES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4848" y="8842956"/>
            <a:ext cx="21977452" cy="1993881"/>
            <a:chOff x="0" y="0"/>
            <a:chExt cx="3720424" cy="3375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0424" cy="337531"/>
            </a:xfrm>
            <a:custGeom>
              <a:avLst/>
              <a:gdLst/>
              <a:ahLst/>
              <a:cxnLst/>
              <a:rect r="r" b="b" t="t" l="l"/>
              <a:pathLst>
                <a:path h="337531" w="3720424">
                  <a:moveTo>
                    <a:pt x="203200" y="0"/>
                  </a:moveTo>
                  <a:lnTo>
                    <a:pt x="3720424" y="0"/>
                  </a:lnTo>
                  <a:lnTo>
                    <a:pt x="3517224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47625"/>
              <a:ext cx="3517224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6149" y="8795331"/>
            <a:ext cx="12870345" cy="1400023"/>
            <a:chOff x="0" y="0"/>
            <a:chExt cx="3102910" cy="337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52827" y="8795331"/>
            <a:ext cx="12870345" cy="1400023"/>
            <a:chOff x="0" y="0"/>
            <a:chExt cx="3102910" cy="337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665426" y="9332595"/>
            <a:ext cx="7883632" cy="1504242"/>
            <a:chOff x="0" y="0"/>
            <a:chExt cx="1768980" cy="3375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68980" cy="337531"/>
            </a:xfrm>
            <a:custGeom>
              <a:avLst/>
              <a:gdLst/>
              <a:ahLst/>
              <a:cxnLst/>
              <a:rect r="r" b="b" t="t" l="l"/>
              <a:pathLst>
                <a:path h="337531" w="1768980">
                  <a:moveTo>
                    <a:pt x="203200" y="0"/>
                  </a:moveTo>
                  <a:lnTo>
                    <a:pt x="1768980" y="0"/>
                  </a:lnTo>
                  <a:lnTo>
                    <a:pt x="156578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47625"/>
              <a:ext cx="156578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95750" y="603788"/>
            <a:ext cx="16416129" cy="73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MARKET OVERVIEW &amp; KEY COMPETITORS</a:t>
            </a:r>
          </a:p>
        </p:txBody>
      </p:sp>
      <p:grpSp>
        <p:nvGrpSpPr>
          <p:cNvPr name="Group 15" id="15"/>
          <p:cNvGrpSpPr/>
          <p:nvPr/>
        </p:nvGrpSpPr>
        <p:grpSpPr>
          <a:xfrm rot="-10800000">
            <a:off x="12312269" y="-4401070"/>
            <a:ext cx="12410903" cy="10859540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5EDDE">
                    <a:alpha val="0"/>
                  </a:srgbClr>
                </a:gs>
                <a:gs pos="100000">
                  <a:srgbClr val="E5EDD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6077161" y="0"/>
            <a:ext cx="5036855" cy="4407248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16351226" y="1151093"/>
            <a:ext cx="1121306" cy="981143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978973" y="1852755"/>
            <a:ext cx="560653" cy="490572"/>
            <a:chOff x="0" y="0"/>
            <a:chExt cx="812800" cy="711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377825"/>
              <a:ext cx="558800" cy="28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596558" y="2044264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7799753" y="1975024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2216135" y="6458470"/>
            <a:ext cx="12474915" cy="3507315"/>
          </a:xfrm>
          <a:custGeom>
            <a:avLst/>
            <a:gdLst/>
            <a:ahLst/>
            <a:cxnLst/>
            <a:rect r="r" b="b" t="t" l="l"/>
            <a:pathLst>
              <a:path h="3507315" w="12474915">
                <a:moveTo>
                  <a:pt x="0" y="0"/>
                </a:moveTo>
                <a:lnTo>
                  <a:pt x="12474914" y="0"/>
                </a:lnTo>
                <a:lnTo>
                  <a:pt x="12474914" y="3507315"/>
                </a:lnTo>
                <a:lnTo>
                  <a:pt x="0" y="350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675" r="0" b="-130007"/>
            </a:stretch>
          </a:blipFill>
          <a:ln w="238125" cap="sq">
            <a:solidFill>
              <a:srgbClr val="FEFFF2"/>
            </a:solidFill>
            <a:prstDash val="solid"/>
            <a:miter/>
          </a:ln>
        </p:spPr>
      </p:sp>
      <p:grpSp>
        <p:nvGrpSpPr>
          <p:cNvPr name="Group 30" id="30"/>
          <p:cNvGrpSpPr/>
          <p:nvPr/>
        </p:nvGrpSpPr>
        <p:grpSpPr>
          <a:xfrm rot="0">
            <a:off x="14996160" y="6995160"/>
            <a:ext cx="3291840" cy="3291840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833610" y="2857848"/>
            <a:ext cx="5995142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Huainan City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 offers strong potential for household solar PV adoption.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Government incentives and infrastructure support renewable energy growth.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405145" y="1975024"/>
            <a:ext cx="647080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MARKET CONTEXT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99753" y="2936875"/>
            <a:ext cx="9459547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JA Solar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 – Market leader, but limited in household focus and after-sales service.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Trina Solar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 – Advanced tech, but higher cost and limited presence in Huainan.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LONGi Solar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 – Affordable and household-focused, but lacks hybrid solutions.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Sungr</a:t>
            </a:r>
            <a:r>
              <a:rPr lang="en-US" b="true" sz="2499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ow</a:t>
            </a:r>
            <a:r>
              <a:rPr lang="en-US" sz="24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 – Local player with storage solutions, but new to direct consumer marketing.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8596964" y="1852755"/>
            <a:ext cx="647080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KEY COMPETITORS IN HOUSEHOLD PV MARKET: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4848" y="-489639"/>
            <a:ext cx="21977452" cy="1993881"/>
            <a:chOff x="0" y="0"/>
            <a:chExt cx="3720424" cy="3375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0424" cy="337531"/>
            </a:xfrm>
            <a:custGeom>
              <a:avLst/>
              <a:gdLst/>
              <a:ahLst/>
              <a:cxnLst/>
              <a:rect r="r" b="b" t="t" l="l"/>
              <a:pathLst>
                <a:path h="337531" w="3720424">
                  <a:moveTo>
                    <a:pt x="203200" y="0"/>
                  </a:moveTo>
                  <a:lnTo>
                    <a:pt x="3720424" y="0"/>
                  </a:lnTo>
                  <a:lnTo>
                    <a:pt x="3517224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47625"/>
              <a:ext cx="3517224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6149" y="-489639"/>
            <a:ext cx="12870345" cy="1400023"/>
            <a:chOff x="0" y="0"/>
            <a:chExt cx="3102910" cy="337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52827" y="-489639"/>
            <a:ext cx="12870345" cy="1400023"/>
            <a:chOff x="0" y="0"/>
            <a:chExt cx="3102910" cy="337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665426" y="0"/>
            <a:ext cx="7883632" cy="1504242"/>
            <a:chOff x="0" y="0"/>
            <a:chExt cx="1768980" cy="3375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68980" cy="337531"/>
            </a:xfrm>
            <a:custGeom>
              <a:avLst/>
              <a:gdLst/>
              <a:ahLst/>
              <a:cxnLst/>
              <a:rect r="r" b="b" t="t" l="l"/>
              <a:pathLst>
                <a:path h="337531" w="1768980">
                  <a:moveTo>
                    <a:pt x="203200" y="0"/>
                  </a:moveTo>
                  <a:lnTo>
                    <a:pt x="1768980" y="0"/>
                  </a:lnTo>
                  <a:lnTo>
                    <a:pt x="156578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47625"/>
              <a:ext cx="156578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11262" y="2998445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-1384848" y="8842956"/>
            <a:ext cx="21977452" cy="1993881"/>
            <a:chOff x="0" y="0"/>
            <a:chExt cx="3720424" cy="3375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20424" cy="337531"/>
            </a:xfrm>
            <a:custGeom>
              <a:avLst/>
              <a:gdLst/>
              <a:ahLst/>
              <a:cxnLst/>
              <a:rect r="r" b="b" t="t" l="l"/>
              <a:pathLst>
                <a:path h="337531" w="3720424">
                  <a:moveTo>
                    <a:pt x="203200" y="0"/>
                  </a:moveTo>
                  <a:lnTo>
                    <a:pt x="3720424" y="0"/>
                  </a:lnTo>
                  <a:lnTo>
                    <a:pt x="3517224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F3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47625"/>
              <a:ext cx="3517224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116149" y="8833431"/>
            <a:ext cx="12870345" cy="1400023"/>
            <a:chOff x="0" y="0"/>
            <a:chExt cx="3102910" cy="3375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52827" y="8833431"/>
            <a:ext cx="12870345" cy="1400023"/>
            <a:chOff x="0" y="0"/>
            <a:chExt cx="3102910" cy="3375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4665426" y="9332595"/>
            <a:ext cx="7883632" cy="1504242"/>
            <a:chOff x="0" y="0"/>
            <a:chExt cx="1768980" cy="3375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68980" cy="337531"/>
            </a:xfrm>
            <a:custGeom>
              <a:avLst/>
              <a:gdLst/>
              <a:ahLst/>
              <a:cxnLst/>
              <a:rect r="r" b="b" t="t" l="l"/>
              <a:pathLst>
                <a:path h="337531" w="1768980">
                  <a:moveTo>
                    <a:pt x="203200" y="0"/>
                  </a:moveTo>
                  <a:lnTo>
                    <a:pt x="1768980" y="0"/>
                  </a:lnTo>
                  <a:lnTo>
                    <a:pt x="156578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47625"/>
              <a:ext cx="156578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511262" y="7152563"/>
            <a:ext cx="474104" cy="315872"/>
          </a:xfrm>
          <a:custGeom>
            <a:avLst/>
            <a:gdLst/>
            <a:ahLst/>
            <a:cxnLst/>
            <a:rect r="r" b="b" t="t" l="l"/>
            <a:pathLst>
              <a:path h="315872" w="474104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8" id="28"/>
          <p:cNvGrpSpPr/>
          <p:nvPr/>
        </p:nvGrpSpPr>
        <p:grpSpPr>
          <a:xfrm rot="0">
            <a:off x="14996160" y="34970"/>
            <a:ext cx="3291840" cy="3291840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85366" y="1890188"/>
            <a:ext cx="12358852" cy="76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MARKET GAPS &amp; OPPORTUNITIES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5752" y="3544467"/>
            <a:ext cx="15993548" cy="333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27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📢 </a:t>
            </a:r>
            <a:r>
              <a:rPr lang="en-US" sz="2799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Localized Marketing</a:t>
            </a:r>
            <a:r>
              <a:rPr lang="en-US" sz="27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: Competitors focus more on utility-scale; lack tailored    household outreach.</a:t>
            </a:r>
          </a:p>
          <a:p>
            <a:pPr algn="just">
              <a:lnSpc>
                <a:spcPts val="3863"/>
              </a:lnSpc>
            </a:pPr>
            <a:r>
              <a:rPr lang="en-US" sz="27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💰 </a:t>
            </a:r>
            <a:r>
              <a:rPr lang="en-US" sz="2799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Financing Options</a:t>
            </a:r>
            <a:r>
              <a:rPr lang="en-US" sz="27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: Limited flexible plans like leasing or PAYG for middle-income families.</a:t>
            </a:r>
          </a:p>
          <a:p>
            <a:pPr algn="just">
              <a:lnSpc>
                <a:spcPts val="3863"/>
              </a:lnSpc>
            </a:pPr>
            <a:r>
              <a:rPr lang="en-US" sz="27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🔧 </a:t>
            </a:r>
            <a:r>
              <a:rPr lang="en-US" sz="2799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After-Sales Support</a:t>
            </a:r>
            <a:r>
              <a:rPr lang="en-US" sz="27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: Weak local service infrastructure discourages adoption.</a:t>
            </a:r>
          </a:p>
          <a:p>
            <a:pPr algn="just">
              <a:lnSpc>
                <a:spcPts val="3863"/>
              </a:lnSpc>
            </a:pPr>
            <a:r>
              <a:rPr lang="en-US" sz="27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⚡ </a:t>
            </a:r>
            <a:r>
              <a:rPr lang="en-US" sz="2799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Storage Solutions</a:t>
            </a:r>
            <a:r>
              <a:rPr lang="en-US" sz="27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: No clear leader in integrated solar + battery offerings.</a:t>
            </a:r>
          </a:p>
          <a:p>
            <a:pPr algn="just">
              <a:lnSpc>
                <a:spcPts val="344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65752" y="2956356"/>
            <a:ext cx="1127145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UNMET NEEDS IN HUAINAN'S HOUSEHOLD PV MARKET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5752" y="7796274"/>
            <a:ext cx="15993548" cy="93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1"/>
              </a:lnSpc>
            </a:pPr>
            <a:r>
              <a:rPr lang="en-US" sz="28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🎯 Enter w</a:t>
            </a:r>
            <a:r>
              <a:rPr lang="en-US" sz="28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it</a:t>
            </a:r>
            <a:r>
              <a:rPr lang="en-US" sz="2899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h customer-focused, affordable, and support-driven solutions.</a:t>
            </a:r>
          </a:p>
          <a:p>
            <a:pPr algn="just">
              <a:lnSpc>
                <a:spcPts val="3587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265752" y="7110474"/>
            <a:ext cx="1127145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OPPORTUNITY FOR TECTY SOLAR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16149" y="-489639"/>
            <a:ext cx="12870345" cy="1400023"/>
            <a:chOff x="0" y="0"/>
            <a:chExt cx="3102910" cy="3375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AC2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52827" y="-489639"/>
            <a:ext cx="12870345" cy="1400023"/>
            <a:chOff x="0" y="0"/>
            <a:chExt cx="3102910" cy="337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910" cy="337531"/>
            </a:xfrm>
            <a:custGeom>
              <a:avLst/>
              <a:gdLst/>
              <a:ahLst/>
              <a:cxnLst/>
              <a:rect r="r" b="b" t="t" l="l"/>
              <a:pathLst>
                <a:path h="337531" w="3102910">
                  <a:moveTo>
                    <a:pt x="203200" y="0"/>
                  </a:moveTo>
                  <a:lnTo>
                    <a:pt x="3102910" y="0"/>
                  </a:lnTo>
                  <a:lnTo>
                    <a:pt x="289971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0E5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47625"/>
              <a:ext cx="289971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04392" y="-350693"/>
            <a:ext cx="7883632" cy="1504242"/>
            <a:chOff x="0" y="0"/>
            <a:chExt cx="1768980" cy="337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980" cy="337531"/>
            </a:xfrm>
            <a:custGeom>
              <a:avLst/>
              <a:gdLst/>
              <a:ahLst/>
              <a:cxnLst/>
              <a:rect r="r" b="b" t="t" l="l"/>
              <a:pathLst>
                <a:path h="337531" w="1768980">
                  <a:moveTo>
                    <a:pt x="203200" y="0"/>
                  </a:moveTo>
                  <a:lnTo>
                    <a:pt x="1768980" y="0"/>
                  </a:lnTo>
                  <a:lnTo>
                    <a:pt x="1565780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65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47625"/>
              <a:ext cx="1565780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7180625" y="452729"/>
            <a:ext cx="15245110" cy="4690771"/>
            <a:chOff x="0" y="0"/>
            <a:chExt cx="1096985" cy="3375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6985" cy="337531"/>
            </a:xfrm>
            <a:custGeom>
              <a:avLst/>
              <a:gdLst/>
              <a:ahLst/>
              <a:cxnLst/>
              <a:rect r="r" b="b" t="t" l="l"/>
              <a:pathLst>
                <a:path h="337531" w="1096985">
                  <a:moveTo>
                    <a:pt x="203200" y="0"/>
                  </a:moveTo>
                  <a:lnTo>
                    <a:pt x="1096985" y="0"/>
                  </a:lnTo>
                  <a:lnTo>
                    <a:pt x="893785" y="337531"/>
                  </a:lnTo>
                  <a:lnTo>
                    <a:pt x="0" y="3375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5EDDE">
                    <a:alpha val="0"/>
                  </a:srgbClr>
                </a:gs>
                <a:gs pos="100000">
                  <a:srgbClr val="E5EDDE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47625"/>
              <a:ext cx="893785" cy="28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84848" y="-489639"/>
            <a:ext cx="21977452" cy="1643187"/>
            <a:chOff x="0" y="0"/>
            <a:chExt cx="3720424" cy="2781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20424" cy="278165"/>
            </a:xfrm>
            <a:custGeom>
              <a:avLst/>
              <a:gdLst/>
              <a:ahLst/>
              <a:cxnLst/>
              <a:rect r="r" b="b" t="t" l="l"/>
              <a:pathLst>
                <a:path h="278165" w="3720424">
                  <a:moveTo>
                    <a:pt x="203200" y="0"/>
                  </a:moveTo>
                  <a:lnTo>
                    <a:pt x="3720424" y="0"/>
                  </a:lnTo>
                  <a:lnTo>
                    <a:pt x="3517224" y="278165"/>
                  </a:lnTo>
                  <a:lnTo>
                    <a:pt x="0" y="27816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F30">
                <a:alpha val="7372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47625"/>
              <a:ext cx="3517224" cy="23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37301" y="452729"/>
            <a:ext cx="14413398" cy="2783298"/>
            <a:chOff x="0" y="0"/>
            <a:chExt cx="2233013" cy="4312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33013" cy="431206"/>
            </a:xfrm>
            <a:custGeom>
              <a:avLst/>
              <a:gdLst/>
              <a:ahLst/>
              <a:cxnLst/>
              <a:rect r="r" b="b" t="t" l="l"/>
              <a:pathLst>
                <a:path h="431206" w="2233013">
                  <a:moveTo>
                    <a:pt x="0" y="0"/>
                  </a:moveTo>
                  <a:lnTo>
                    <a:pt x="2233013" y="0"/>
                  </a:lnTo>
                  <a:lnTo>
                    <a:pt x="2233013" y="431206"/>
                  </a:lnTo>
                  <a:lnTo>
                    <a:pt x="0" y="431206"/>
                  </a:lnTo>
                  <a:close/>
                </a:path>
              </a:pathLst>
            </a:custGeom>
            <a:blipFill>
              <a:blip r:embed="rId2"/>
              <a:stretch>
                <a:fillRect l="0" t="-70404" r="0" b="-125419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996160" y="34970"/>
            <a:ext cx="3291840" cy="329184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89637" y="4980009"/>
            <a:ext cx="4803470" cy="263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5103">
                <a:solidFill>
                  <a:srgbClr val="0A4F30"/>
                </a:solidFill>
                <a:latin typeface="Bernoru"/>
                <a:ea typeface="Bernoru"/>
                <a:cs typeface="Bernoru"/>
                <a:sym typeface="Bernoru"/>
              </a:rPr>
              <a:t>TECTY SOLAR’S COMPETITIVE ADVANTAGE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02632" y="3898956"/>
            <a:ext cx="11943846" cy="614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969" indent="-314484" lvl="1">
              <a:lnSpc>
                <a:spcPts val="3262"/>
              </a:lnSpc>
              <a:buFont typeface="Arial"/>
              <a:buChar char="•"/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Localized Strategy: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Tailored campaigns for Huainan households &amp; partnerships with real estate developers.</a:t>
            </a:r>
          </a:p>
          <a:p>
            <a:pPr algn="l">
              <a:lnSpc>
                <a:spcPts val="3262"/>
              </a:lnSpc>
            </a:pPr>
          </a:p>
          <a:p>
            <a:pPr algn="l" marL="628969" indent="-314484" lvl="1">
              <a:lnSpc>
                <a:spcPts val="3262"/>
              </a:lnSpc>
              <a:buFont typeface="Arial"/>
              <a:buChar char="•"/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Flexib</a:t>
            </a: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le Financing: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Solar loans, PAYG, and subsidy guidance to improve affordability.</a:t>
            </a:r>
          </a:p>
          <a:p>
            <a:pPr algn="l">
              <a:lnSpc>
                <a:spcPts val="3262"/>
              </a:lnSpc>
            </a:pPr>
          </a:p>
          <a:p>
            <a:pPr algn="l" marL="628969" indent="-314484" lvl="1">
              <a:lnSpc>
                <a:spcPts val="3262"/>
              </a:lnSpc>
              <a:buFont typeface="Arial"/>
              <a:buChar char="•"/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Custom</a:t>
            </a: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er Support:</a:t>
            </a:r>
            <a:r>
              <a:rPr lang="en-US" b="true" sz="2913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Establish in-city service hubs with fast maintenance and extended warranties.</a:t>
            </a:r>
          </a:p>
          <a:p>
            <a:pPr algn="l">
              <a:lnSpc>
                <a:spcPts val="3262"/>
              </a:lnSpc>
            </a:pPr>
          </a:p>
          <a:p>
            <a:pPr algn="l" marL="628969" indent="-314484" lvl="1">
              <a:lnSpc>
                <a:spcPts val="3262"/>
              </a:lnSpc>
              <a:buFont typeface="Arial"/>
              <a:buChar char="•"/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Inn</a:t>
            </a: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ovative Storage:</a:t>
            </a:r>
            <a:r>
              <a:rPr lang="en-US" b="true" sz="2913">
                <a:solidFill>
                  <a:srgbClr val="000704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913">
                <a:solidFill>
                  <a:srgbClr val="000704"/>
                </a:solidFill>
                <a:latin typeface="Garet"/>
                <a:ea typeface="Garet"/>
                <a:cs typeface="Garet"/>
                <a:sym typeface="Garet"/>
              </a:rPr>
              <a:t>Introduce hybrid systems for day-night power usage.</a:t>
            </a:r>
          </a:p>
          <a:p>
            <a:pPr algn="l">
              <a:lnSpc>
                <a:spcPts val="3262"/>
              </a:lnSpc>
            </a:pPr>
          </a:p>
          <a:p>
            <a:pPr algn="l">
              <a:lnSpc>
                <a:spcPts val="3262"/>
              </a:lnSpc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🏆 TECTY S</a:t>
            </a: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OLAR AIMS TO BRIDGE THE SERVICE AND</a:t>
            </a:r>
          </a:p>
          <a:p>
            <a:pPr algn="l">
              <a:lnSpc>
                <a:spcPts val="3262"/>
              </a:lnSpc>
            </a:pPr>
            <a:r>
              <a:rPr lang="en-US" b="true" sz="2913">
                <a:solidFill>
                  <a:srgbClr val="0A4F30"/>
                </a:solidFill>
                <a:latin typeface="Garet Bold"/>
                <a:ea typeface="Garet Bold"/>
                <a:cs typeface="Garet Bold"/>
                <a:sym typeface="Garet Bold"/>
              </a:rPr>
              <a:t>AFFORDABILITY GAP IN A HIGH-POTENTIAL MARKET</a:t>
            </a:r>
          </a:p>
          <a:p>
            <a:pPr algn="l">
              <a:lnSpc>
                <a:spcPts val="326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DAGity3525M</dc:identifier>
  <dcterms:modified xsi:type="dcterms:W3CDTF">2011-08-01T06:04:30Z</dcterms:modified>
  <cp:revision>1</cp:revision>
  <dc:title>group 7</dc:title>
</cp:coreProperties>
</file>